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3"/>
  </p:notesMasterIdLst>
  <p:sldIdLst>
    <p:sldId id="347" r:id="rId2"/>
    <p:sldId id="329" r:id="rId3"/>
    <p:sldId id="351" r:id="rId4"/>
    <p:sldId id="348" r:id="rId5"/>
    <p:sldId id="327" r:id="rId6"/>
    <p:sldId id="342" r:id="rId7"/>
    <p:sldId id="276" r:id="rId8"/>
    <p:sldId id="353" r:id="rId9"/>
    <p:sldId id="275" r:id="rId10"/>
    <p:sldId id="352" r:id="rId11"/>
    <p:sldId id="273" r:id="rId12"/>
    <p:sldId id="274" r:id="rId13"/>
    <p:sldId id="258" r:id="rId14"/>
    <p:sldId id="280" r:id="rId15"/>
    <p:sldId id="281" r:id="rId16"/>
    <p:sldId id="282" r:id="rId17"/>
    <p:sldId id="283" r:id="rId18"/>
    <p:sldId id="354" r:id="rId19"/>
    <p:sldId id="349" r:id="rId20"/>
    <p:sldId id="350" r:id="rId21"/>
    <p:sldId id="284" r:id="rId22"/>
    <p:sldId id="285" r:id="rId23"/>
    <p:sldId id="286" r:id="rId24"/>
    <p:sldId id="287" r:id="rId25"/>
    <p:sldId id="288" r:id="rId26"/>
    <p:sldId id="289" r:id="rId27"/>
    <p:sldId id="345" r:id="rId28"/>
    <p:sldId id="290" r:id="rId29"/>
    <p:sldId id="291" r:id="rId30"/>
    <p:sldId id="292" r:id="rId31"/>
    <p:sldId id="293" r:id="rId32"/>
    <p:sldId id="325" r:id="rId33"/>
    <p:sldId id="295" r:id="rId34"/>
    <p:sldId id="355" r:id="rId35"/>
    <p:sldId id="296" r:id="rId36"/>
    <p:sldId id="356" r:id="rId37"/>
    <p:sldId id="35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34" r:id="rId47"/>
    <p:sldId id="306" r:id="rId48"/>
    <p:sldId id="307" r:id="rId49"/>
    <p:sldId id="326" r:id="rId50"/>
    <p:sldId id="318" r:id="rId51"/>
    <p:sldId id="308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708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595" autoAdjust="0"/>
  </p:normalViewPr>
  <p:slideViewPr>
    <p:cSldViewPr>
      <p:cViewPr varScale="1">
        <p:scale>
          <a:sx n="83" d="100"/>
          <a:sy n="83" d="100"/>
        </p:scale>
        <p:origin x="-1376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5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80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9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44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2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0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wangcheng1@shanghaitech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image" Target="../media/image70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8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tiff"/><Relationship Id="rId4" Type="http://schemas.openxmlformats.org/officeDocument/2006/relationships/image" Target="../media/image81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tiff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tiff"/><Relationship Id="rId4" Type="http://schemas.openxmlformats.org/officeDocument/2006/relationships/image" Target="../media/image81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99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5" Type="http://schemas.openxmlformats.org/officeDocument/2006/relationships/image" Target="../media/image101.png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Relationship Id="rId14" Type="http://schemas.openxmlformats.org/officeDocument/2006/relationships/image" Target="../media/image100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0" y="2819400"/>
            <a:ext cx="6477000" cy="990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Electromagnetics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 </a:t>
            </a:r>
            <a:r>
              <a:rPr lang="en-US" altLang="zh-CN" sz="3600" dirty="0" smtClean="0"/>
              <a:t>--- by Cheng Wang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2996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Histories make men wise—Francis Bacon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52400" y="1752600"/>
            <a:ext cx="8991600" cy="44958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1820s, Henry, electric motor: </a:t>
            </a:r>
            <a:r>
              <a:rPr lang="en-US" altLang="zh-CN" dirty="0" err="1" smtClean="0"/>
              <a:t>E-field</a:t>
            </a:r>
            <a:r>
              <a:rPr lang="en-US" altLang="zh-CN" dirty="0" err="1" smtClean="0">
                <a:sym typeface="Wingdings" panose="05000000000000000000" pitchFamily="2" charset="2"/>
              </a:rPr>
              <a:t>M-field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1830s, Faraday, electric generator: M-field</a:t>
            </a:r>
            <a:r>
              <a:rPr lang="en-US" altLang="zh-CN" dirty="0" smtClean="0">
                <a:sym typeface="Wingdings" panose="05000000000000000000" pitchFamily="2" charset="2"/>
              </a:rPr>
              <a:t> E-field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C00000"/>
                </a:solidFill>
              </a:rPr>
              <a:t>1873, Maxwell, Maxwell’s equation, predict EM waves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1880s, Hertz, demonstrate EM (radio) waves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1890s, Thomas, identify electrons, with electrical charge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1900s, Einstein, photoelectric effect</a:t>
            </a:r>
          </a:p>
        </p:txBody>
      </p:sp>
    </p:spTree>
    <p:extLst>
      <p:ext uri="{BB962C8B-B14F-4D97-AF65-F5344CB8AC3E}">
        <p14:creationId xmlns:p14="http://schemas.microsoft.com/office/powerpoint/2010/main" val="135785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Forces of Nature</a:t>
            </a:r>
          </a:p>
        </p:txBody>
      </p:sp>
      <p:pic>
        <p:nvPicPr>
          <p:cNvPr id="87041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24000"/>
            <a:ext cx="663062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5715000" y="2743200"/>
            <a:ext cx="2133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3124200"/>
            <a:ext cx="1905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0" y="4114800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Subatomic </a:t>
            </a:r>
          </a:p>
          <a:p>
            <a:r>
              <a:rPr lang="en-US" altLang="zh-CN" dirty="0" smtClean="0"/>
              <a:t>scale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151500"/>
            <a:ext cx="2971800" cy="15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Gravitational Force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2971800"/>
            <a:ext cx="342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Force exerted on mass 2 by mass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6096794"/>
            <a:ext cx="371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Gravitational FIELD induced by mass 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457994" y="5887201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865240"/>
            <a:ext cx="3248025" cy="71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8254" y="1540648"/>
            <a:ext cx="3324154" cy="237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8254" y="3975520"/>
            <a:ext cx="4148138" cy="288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58000" y="351686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Action at a distance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457994" y="2730889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Charge: </a:t>
            </a:r>
            <a:r>
              <a:rPr lang="en-US" dirty="0">
                <a:solidFill>
                  <a:srgbClr val="FF0000"/>
                </a:solidFill>
              </a:rPr>
              <a:t>Electrical property of particles</a:t>
            </a:r>
          </a:p>
        </p:txBody>
      </p:sp>
      <p:sp>
        <p:nvSpPr>
          <p:cNvPr id="6" name="Text Box 98"/>
          <p:cNvSpPr txBox="1">
            <a:spLocks noChangeArrowheads="1"/>
          </p:cNvSpPr>
          <p:nvPr/>
        </p:nvSpPr>
        <p:spPr bwMode="auto">
          <a:xfrm>
            <a:off x="4724400" y="1752600"/>
            <a:ext cx="3886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</a:rPr>
              <a:t>Charge of an electron</a:t>
            </a:r>
          </a:p>
        </p:txBody>
      </p:sp>
      <p:sp>
        <p:nvSpPr>
          <p:cNvPr id="7" name="Text Box 99"/>
          <p:cNvSpPr txBox="1">
            <a:spLocks noChangeArrowheads="1"/>
          </p:cNvSpPr>
          <p:nvPr/>
        </p:nvSpPr>
        <p:spPr bwMode="auto">
          <a:xfrm>
            <a:off x="571500" y="1762509"/>
            <a:ext cx="2971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</a:rPr>
              <a:t>Units:  </a:t>
            </a:r>
            <a:r>
              <a:rPr lang="en-US" sz="2400" b="1" dirty="0">
                <a:solidFill>
                  <a:srgbClr val="4F81BD"/>
                </a:solidFill>
              </a:rPr>
              <a:t>coulomb</a:t>
            </a:r>
          </a:p>
        </p:txBody>
      </p:sp>
      <p:sp>
        <p:nvSpPr>
          <p:cNvPr id="8" name="Text Box 100"/>
          <p:cNvSpPr txBox="1">
            <a:spLocks noChangeArrowheads="1"/>
          </p:cNvSpPr>
          <p:nvPr/>
        </p:nvSpPr>
        <p:spPr bwMode="auto">
          <a:xfrm>
            <a:off x="4724400" y="2297846"/>
            <a:ext cx="21259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e = 1.602  x 10</a:t>
            </a:r>
            <a:r>
              <a:rPr lang="en-US" baseline="30000" dirty="0"/>
              <a:t>-19</a:t>
            </a:r>
            <a:r>
              <a:rPr lang="en-US" dirty="0"/>
              <a:t> C</a:t>
            </a:r>
          </a:p>
        </p:txBody>
      </p:sp>
      <p:sp>
        <p:nvSpPr>
          <p:cNvPr id="9" name="Text Box 101"/>
          <p:cNvSpPr txBox="1">
            <a:spLocks noChangeArrowheads="1"/>
          </p:cNvSpPr>
          <p:nvPr/>
        </p:nvSpPr>
        <p:spPr bwMode="auto">
          <a:xfrm>
            <a:off x="4724400" y="2747665"/>
            <a:ext cx="2971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400" b="1" dirty="0">
                <a:solidFill>
                  <a:srgbClr val="4F81BD"/>
                </a:solidFill>
              </a:rPr>
              <a:t>Charge conservation</a:t>
            </a:r>
          </a:p>
        </p:txBody>
      </p:sp>
      <p:sp>
        <p:nvSpPr>
          <p:cNvPr id="10" name="Text Box 102"/>
          <p:cNvSpPr txBox="1">
            <a:spLocks noChangeArrowheads="1"/>
          </p:cNvSpPr>
          <p:nvPr/>
        </p:nvSpPr>
        <p:spPr bwMode="auto">
          <a:xfrm>
            <a:off x="4724400" y="3298414"/>
            <a:ext cx="4876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/>
              <a:t>Cannot create or destroy charge,</a:t>
            </a:r>
          </a:p>
          <a:p>
            <a:r>
              <a:rPr lang="en-US" sz="2000" dirty="0"/>
              <a:t> only transfer </a:t>
            </a:r>
          </a:p>
        </p:txBody>
      </p:sp>
      <p:sp>
        <p:nvSpPr>
          <p:cNvPr id="11" name="Text Box 103"/>
          <p:cNvSpPr txBox="1">
            <a:spLocks noChangeArrowheads="1"/>
          </p:cNvSpPr>
          <p:nvPr/>
        </p:nvSpPr>
        <p:spPr bwMode="auto">
          <a:xfrm>
            <a:off x="565322" y="2297846"/>
            <a:ext cx="4038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One coulomb: amount of charge accumulated in one second by a current of one ampere. </a:t>
            </a:r>
          </a:p>
        </p:txBody>
      </p:sp>
      <p:sp>
        <p:nvSpPr>
          <p:cNvPr id="12" name="Text Box 104"/>
          <p:cNvSpPr txBox="1">
            <a:spLocks noChangeArrowheads="1"/>
          </p:cNvSpPr>
          <p:nvPr/>
        </p:nvSpPr>
        <p:spPr bwMode="auto">
          <a:xfrm>
            <a:off x="565321" y="3298414"/>
            <a:ext cx="403860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The coulomb is named for a French physicist, Charles-</a:t>
            </a:r>
            <a:r>
              <a:rPr lang="en-US" dirty="0" err="1"/>
              <a:t>Augustin</a:t>
            </a:r>
            <a:r>
              <a:rPr lang="en-US" dirty="0"/>
              <a:t> de Coulomb (1736-1806), who was the first to measure accurately the forces exerted between electric charges.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53869" y="4719992"/>
                <a:ext cx="1207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869" y="4719992"/>
                <a:ext cx="1207062" cy="369332"/>
              </a:xfrm>
              <a:prstGeom prst="rect">
                <a:avLst/>
              </a:prstGeom>
              <a:blipFill>
                <a:blip r:embed="rId2"/>
                <a:stretch>
                  <a:fillRect l="-4523" r="-150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Force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824" y="5870932"/>
            <a:ext cx="242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Force exerted on charge 2 by charge 1</a:t>
            </a:r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1877400" y="5742600"/>
            <a:ext cx="360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7900"/>
            <a:ext cx="5029200" cy="275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724400"/>
            <a:ext cx="4953001" cy="770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1630963"/>
            <a:ext cx="3581400" cy="202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724677" y="6224284"/>
            <a:ext cx="4346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8.854 × 10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farad per meter (F/m)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3854" y="6261126"/>
            <a:ext cx="250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Permittivity of free space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05200" y="5569196"/>
            <a:ext cx="1588" cy="749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93A43BC-8B9C-4978-A93C-EC358E67D8CA}"/>
              </a:ext>
            </a:extLst>
          </p:cNvPr>
          <p:cNvSpPr txBox="1"/>
          <p:nvPr/>
        </p:nvSpPr>
        <p:spPr>
          <a:xfrm>
            <a:off x="5281169" y="3931622"/>
            <a:ext cx="3710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Two differences between </a:t>
            </a:r>
            <a:r>
              <a:rPr lang="en-US" altLang="zh-CN" sz="2000" dirty="0" err="1"/>
              <a:t>F</a:t>
            </a:r>
            <a:r>
              <a:rPr lang="en-US" altLang="zh-CN" sz="2000" baseline="-25000" dirty="0" err="1"/>
              <a:t>g</a:t>
            </a:r>
            <a:r>
              <a:rPr lang="en-US" altLang="zh-CN" sz="2000" dirty="0"/>
              <a:t> and F</a:t>
            </a:r>
            <a:r>
              <a:rPr lang="en-US" altLang="zh-CN" sz="2000" baseline="-25000" dirty="0"/>
              <a:t>e</a:t>
            </a:r>
            <a:endParaRPr lang="zh-CN" altLang="en-US" sz="2000" baseline="-25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In Free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962400"/>
            <a:ext cx="250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Permittivity of free space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915194" y="3656806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945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39945"/>
            <a:ext cx="5527675" cy="83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643188"/>
            <a:ext cx="4271471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4547" y="3221169"/>
            <a:ext cx="4328453" cy="333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Field Inside Dielectric Medium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646872"/>
            <a:ext cx="3429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Polarization of atoms changes electric field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New field can be accounted for by changing the permittivity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4800600"/>
            <a:ext cx="262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Permittivity of the material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1447800" y="44958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" y="5279023"/>
            <a:ext cx="3200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Another quantity used in EM is the </a:t>
            </a:r>
            <a:r>
              <a:rPr lang="en-US" sz="2000" b="1" dirty="0">
                <a:solidFill>
                  <a:srgbClr val="FF0000"/>
                </a:solidFill>
              </a:rPr>
              <a:t>electric flux density D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7862" y="1514801"/>
            <a:ext cx="5000625" cy="39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429000"/>
            <a:ext cx="331703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192" y="6096000"/>
            <a:ext cx="3048000" cy="608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72200" y="5695890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dipole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747237" y="4800599"/>
            <a:ext cx="533400" cy="61754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stCxn id="4" idx="2"/>
          </p:cNvCxnSpPr>
          <p:nvPr/>
        </p:nvCxnSpPr>
        <p:spPr>
          <a:xfrm>
            <a:off x="7013937" y="5418146"/>
            <a:ext cx="0" cy="353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076139"/>
              </p:ext>
            </p:extLst>
          </p:nvPr>
        </p:nvGraphicFramePr>
        <p:xfrm>
          <a:off x="3649663" y="6096000"/>
          <a:ext cx="24733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9" name="Equation" r:id="rId6" imgW="927000" imgH="228600" progId="Equation.DSMT4">
                  <p:embed/>
                </p:oleObj>
              </mc:Choice>
              <mc:Fallback>
                <p:oleObj name="Equation" r:id="rId6" imgW="927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9663" y="6096000"/>
                        <a:ext cx="2473325" cy="6096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6290191" y="6210300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Dielectric constant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</a:t>
            </a:r>
            <a:r>
              <a:rPr lang="en-US" altLang="zh-CN" dirty="0"/>
              <a:t>In Free Space</a:t>
            </a:r>
            <a:endParaRPr lang="en-US" dirty="0"/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2057399"/>
            <a:ext cx="1447800" cy="381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400" y="25146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Magnetic </a:t>
            </a:r>
            <a:r>
              <a:rPr lang="en-US" sz="2000" b="1" dirty="0" smtClean="0">
                <a:solidFill>
                  <a:srgbClr val="FF0000"/>
                </a:solidFill>
              </a:rPr>
              <a:t>flux density </a:t>
            </a:r>
            <a:r>
              <a:rPr lang="en-US" sz="2000" dirty="0" smtClean="0">
                <a:solidFill>
                  <a:srgbClr val="FF0000"/>
                </a:solidFill>
              </a:rPr>
              <a:t>induced </a:t>
            </a:r>
            <a:r>
              <a:rPr lang="en-US" sz="2000" dirty="0">
                <a:solidFill>
                  <a:srgbClr val="FF0000"/>
                </a:solidFill>
              </a:rPr>
              <a:t>by a current in a long wire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7041" y="4450442"/>
            <a:ext cx="363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Magnetic permeability </a:t>
            </a:r>
            <a:r>
              <a:rPr lang="en-US" dirty="0"/>
              <a:t>of free space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5291094"/>
            <a:ext cx="392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and magnetic fields are connected through the speed of light: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" y="167640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Electric charges can be isolated, but magnetic poles always exist in pairs.</a:t>
            </a:r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920" y="3303454"/>
            <a:ext cx="2262187" cy="64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920" y="4109685"/>
            <a:ext cx="4419600" cy="34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933833"/>
            <a:ext cx="3776662" cy="81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37107" y="2595265"/>
            <a:ext cx="438629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5638"/>
          <a:stretch/>
        </p:blipFill>
        <p:spPr>
          <a:xfrm>
            <a:off x="3667654" y="2040855"/>
            <a:ext cx="2758250" cy="2139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Field </a:t>
            </a:r>
            <a:r>
              <a:rPr lang="en-US" altLang="zh-CN" dirty="0" smtClean="0"/>
              <a:t>In </a:t>
            </a:r>
            <a:r>
              <a:rPr lang="en-US" altLang="zh-CN" dirty="0" err="1" smtClean="0"/>
              <a:t>ferroM</a:t>
            </a:r>
            <a:r>
              <a:rPr lang="en-US" altLang="zh-CN" dirty="0" smtClean="0"/>
              <a:t> material</a:t>
            </a:r>
            <a:endParaRPr lang="en-US" dirty="0"/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057399"/>
            <a:ext cx="1447800" cy="3810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200" y="167640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2"/>
                </a:solidFill>
              </a:rPr>
              <a:t>The Magnetic permeability of ferro</a:t>
            </a:r>
            <a:r>
              <a:rPr lang="en-US" altLang="zh-CN" sz="2400" i="1" dirty="0" smtClean="0">
                <a:solidFill>
                  <a:schemeClr val="tx2"/>
                </a:solidFill>
              </a:rPr>
              <a:t>magnetic material becomes</a:t>
            </a:r>
            <a:endParaRPr lang="en-US" sz="2400" i="1" dirty="0">
              <a:solidFill>
                <a:schemeClr val="tx2"/>
              </a:solidFill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491133"/>
              </p:ext>
            </p:extLst>
          </p:nvPr>
        </p:nvGraphicFramePr>
        <p:xfrm>
          <a:off x="1822450" y="2432566"/>
          <a:ext cx="27114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6" name="Equation" r:id="rId4" imgW="1015920" imgH="228600" progId="Equation.DSMT4">
                  <p:embed/>
                </p:oleObj>
              </mc:Choice>
              <mc:Fallback>
                <p:oleObj name="Equation" r:id="rId4" imgW="1015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2450" y="2432566"/>
                        <a:ext cx="2711450" cy="6096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800600" y="2552700"/>
            <a:ext cx="31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Relative magnetic permeability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00" y="3541067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Magnetic flux density </a:t>
            </a:r>
            <a:r>
              <a:rPr lang="en-US" sz="2400" i="1" dirty="0" smtClean="0">
                <a:solidFill>
                  <a:schemeClr val="tx2"/>
                </a:solidFill>
              </a:rPr>
              <a:t>relation with </a:t>
            </a:r>
            <a:r>
              <a:rPr lang="en-US" sz="2400" i="1" dirty="0" smtClean="0">
                <a:solidFill>
                  <a:srgbClr val="FF0000"/>
                </a:solidFill>
              </a:rPr>
              <a:t>magnetic field intensity </a:t>
            </a:r>
            <a:endParaRPr lang="en-US" sz="2400" i="1" dirty="0">
              <a:solidFill>
                <a:srgbClr val="FF0000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988322"/>
              </p:ext>
            </p:extLst>
          </p:nvPr>
        </p:nvGraphicFramePr>
        <p:xfrm>
          <a:off x="2362200" y="4343400"/>
          <a:ext cx="206851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7" name="Equation" r:id="rId6" imgW="774360" imgH="431640" progId="Equation.DSMT4">
                  <p:embed/>
                </p:oleObj>
              </mc:Choice>
              <mc:Fallback>
                <p:oleObj name="Equation" r:id="rId6" imgW="774360" imgH="43164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343400"/>
                        <a:ext cx="2068512" cy="1149350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Statics vs.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7848600" cy="1752600"/>
          </a:xfrm>
        </p:spPr>
        <p:txBody>
          <a:bodyPr/>
          <a:lstStyle/>
          <a:p>
            <a:r>
              <a:rPr lang="en-US" dirty="0"/>
              <a:t>Electrostatics (does not change with time)</a:t>
            </a:r>
          </a:p>
          <a:p>
            <a:r>
              <a:rPr lang="en-US" dirty="0"/>
              <a:t>Magnetostatics (does not change with time)</a:t>
            </a:r>
          </a:p>
          <a:p>
            <a:r>
              <a:rPr lang="en-US" dirty="0"/>
              <a:t>Electromagnetics (vary with time, i.e. </a:t>
            </a:r>
            <a:r>
              <a:rPr lang="en-US" dirty="0">
                <a:solidFill>
                  <a:srgbClr val="FF0000"/>
                </a:solidFill>
              </a:rPr>
              <a:t>time-varying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4943" y="3833970"/>
            <a:ext cx="685800" cy="52322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4943" y="5006993"/>
            <a:ext cx="685800" cy="52322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343" y="3556971"/>
            <a:ext cx="2039917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0" dirty="0"/>
              <a:t>Electrostatics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1896" y="4037550"/>
            <a:ext cx="2396810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0" dirty="0"/>
              <a:t>Magnetostatics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4991604"/>
            <a:ext cx="2618602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0" dirty="0"/>
              <a:t>Electromagnetics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0433" y="3833970"/>
            <a:ext cx="1223054" cy="52322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Fields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02886" y="3833970"/>
            <a:ext cx="1223054" cy="52322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Force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07385" y="5006993"/>
            <a:ext cx="1223054" cy="52322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Waves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02886" y="5006993"/>
            <a:ext cx="1223054" cy="52322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Energy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40142" y="3840065"/>
            <a:ext cx="1700892" cy="52322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Decoupled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30998" y="5010884"/>
            <a:ext cx="1700892" cy="52322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Coupled</a:t>
            </a:r>
          </a:p>
        </p:txBody>
      </p:sp>
    </p:spTree>
    <p:extLst>
      <p:ext uri="{BB962C8B-B14F-4D97-AF65-F5344CB8AC3E}">
        <p14:creationId xmlns:p14="http://schemas.microsoft.com/office/powerpoint/2010/main" val="196938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of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905000"/>
            <a:ext cx="8153400" cy="4267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smtClean="0">
                <a:solidFill>
                  <a:srgbClr val="C00000"/>
                </a:solidFill>
              </a:rPr>
              <a:t>Weeks 1-8</a:t>
            </a:r>
          </a:p>
          <a:p>
            <a:r>
              <a:rPr lang="en-US" sz="2600" dirty="0" smtClean="0"/>
              <a:t>Cheng Wang </a:t>
            </a:r>
            <a:r>
              <a:rPr lang="zh-CN" altLang="en-US" sz="2600" dirty="0" smtClean="0"/>
              <a:t>（</a:t>
            </a:r>
            <a:r>
              <a:rPr lang="zh-CN" altLang="en-US" sz="2600" dirty="0"/>
              <a:t>王成</a:t>
            </a:r>
            <a:r>
              <a:rPr lang="zh-CN" altLang="en-US" sz="2600" dirty="0" smtClean="0"/>
              <a:t>）</a:t>
            </a:r>
            <a:endParaRPr lang="en-US" sz="2600" dirty="0" smtClean="0"/>
          </a:p>
          <a:p>
            <a:r>
              <a:rPr lang="en-US" sz="2600" dirty="0" smtClean="0"/>
              <a:t>Office</a:t>
            </a:r>
            <a:r>
              <a:rPr lang="en-US" sz="2600" dirty="0"/>
              <a:t>: </a:t>
            </a:r>
            <a:r>
              <a:rPr lang="en-US" sz="2600" dirty="0" smtClean="0"/>
              <a:t>SIST, 1</a:t>
            </a:r>
            <a:r>
              <a:rPr lang="en-US" altLang="zh-CN" sz="2600" dirty="0" smtClean="0"/>
              <a:t>D401e</a:t>
            </a:r>
            <a:endParaRPr lang="en-US" sz="2600" dirty="0"/>
          </a:p>
          <a:p>
            <a:r>
              <a:rPr lang="en-US" sz="2600" dirty="0" smtClean="0"/>
              <a:t>Telephone</a:t>
            </a:r>
            <a:r>
              <a:rPr lang="en-US" sz="2600" dirty="0"/>
              <a:t>: </a:t>
            </a:r>
            <a:r>
              <a:rPr lang="en-US" sz="2600" dirty="0" smtClean="0"/>
              <a:t>20685263</a:t>
            </a:r>
            <a:endParaRPr lang="en-US" sz="2600" dirty="0"/>
          </a:p>
          <a:p>
            <a:r>
              <a:rPr lang="en-US" sz="2600" dirty="0"/>
              <a:t>Email: </a:t>
            </a:r>
            <a:r>
              <a:rPr lang="en-US" sz="2600" dirty="0" smtClean="0">
                <a:hlinkClick r:id="rId2"/>
              </a:rPr>
              <a:t>wangcheng1@shanghaitech.edu.cn</a:t>
            </a:r>
            <a:endParaRPr lang="en-US" sz="2600" dirty="0" smtClean="0"/>
          </a:p>
          <a:p>
            <a:r>
              <a:rPr lang="en-US" sz="2600" dirty="0" smtClean="0">
                <a:solidFill>
                  <a:srgbClr val="FF0000"/>
                </a:solidFill>
              </a:rPr>
              <a:t>Email writing…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altLang="zh-CN" sz="2600" dirty="0">
                <a:solidFill>
                  <a:srgbClr val="C00000"/>
                </a:solidFill>
              </a:rPr>
              <a:t>Weeks </a:t>
            </a:r>
            <a:r>
              <a:rPr lang="en-US" altLang="zh-CN" sz="2600" dirty="0" smtClean="0">
                <a:solidFill>
                  <a:srgbClr val="C00000"/>
                </a:solidFill>
              </a:rPr>
              <a:t>9-16</a:t>
            </a:r>
            <a:endParaRPr lang="en-US" altLang="zh-CN" sz="2600" dirty="0">
              <a:solidFill>
                <a:srgbClr val="C00000"/>
              </a:solidFill>
            </a:endParaRPr>
          </a:p>
          <a:p>
            <a:r>
              <a:rPr lang="en-US" altLang="zh-CN" sz="2600" dirty="0" err="1" smtClean="0"/>
              <a:t>Xiong</a:t>
            </a:r>
            <a:r>
              <a:rPr lang="en-US" altLang="zh-CN" sz="2600" dirty="0" smtClean="0"/>
              <a:t> </a:t>
            </a:r>
            <a:r>
              <a:rPr lang="en-US" altLang="zh-CN" sz="2600" dirty="0"/>
              <a:t>Wang </a:t>
            </a:r>
            <a:r>
              <a:rPr lang="zh-CN" altLang="en-US" sz="2600" dirty="0"/>
              <a:t>（</a:t>
            </a:r>
            <a:r>
              <a:rPr lang="zh-CN" altLang="en-US" sz="2600" dirty="0" smtClean="0"/>
              <a:t>王雄）</a:t>
            </a:r>
            <a:endParaRPr lang="en-US" altLang="zh-CN" sz="2600" dirty="0" smtClean="0"/>
          </a:p>
          <a:p>
            <a:r>
              <a:rPr lang="en-US" altLang="zh-CN" sz="2600" dirty="0"/>
              <a:t>Email: </a:t>
            </a:r>
            <a:r>
              <a:rPr lang="en-US" altLang="zh-CN" sz="2600" dirty="0" smtClean="0">
                <a:hlinkClick r:id="rId2"/>
              </a:rPr>
              <a:t>wangxiong@shanghaitech.edu.cn</a:t>
            </a:r>
            <a:endParaRPr lang="en-US" altLang="zh-CN" sz="2600" dirty="0"/>
          </a:p>
          <a:p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336968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Moving Charges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33400" y="2232660"/>
            <a:ext cx="8077200" cy="37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static charge produces static electric field at the speed of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charge is moving, the generated electric fields change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accordingly, and current is generated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charge moves with acceleration, the generated electric fields exhibit oscillating natures, which will in turn generate magnetic fields and form electromagnetic fields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5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2434501"/>
            <a:ext cx="6972300" cy="312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Dynamic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7315" y="1600200"/>
            <a:ext cx="6972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Static conditions</a:t>
            </a:r>
            <a:r>
              <a:rPr lang="en-US" dirty="0"/>
              <a:t>: charges are stationary or moving, but if moving, they do so at a constant velocity.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948" y="5715000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Under static conditions, electric and magnetic fields are independent, but under dynamic conditions, they become coupled.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Properties</a:t>
            </a:r>
          </a:p>
        </p:txBody>
      </p:sp>
      <p:pic>
        <p:nvPicPr>
          <p:cNvPr id="78849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935319"/>
            <a:ext cx="8153400" cy="382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Waves carry energy</a:t>
            </a:r>
          </a:p>
          <a:p>
            <a:r>
              <a:rPr lang="en-US" dirty="0"/>
              <a:t>Waves have velocity</a:t>
            </a:r>
          </a:p>
          <a:p>
            <a:r>
              <a:rPr lang="en-US" dirty="0"/>
              <a:t>Many waves are </a:t>
            </a:r>
            <a:r>
              <a:rPr lang="en-US" dirty="0">
                <a:solidFill>
                  <a:srgbClr val="FF0000"/>
                </a:solidFill>
              </a:rPr>
              <a:t>linear</a:t>
            </a:r>
            <a:r>
              <a:rPr lang="en-US" dirty="0"/>
              <a:t>: they do not affect the passage of other waves; they can pass right through them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Transient waves</a:t>
            </a:r>
            <a:r>
              <a:rPr lang="en-US" dirty="0"/>
              <a:t>: caused by sudden disturbance</a:t>
            </a:r>
          </a:p>
          <a:p>
            <a:r>
              <a:rPr lang="en-US" dirty="0">
                <a:solidFill>
                  <a:srgbClr val="FF0000"/>
                </a:solidFill>
              </a:rPr>
              <a:t>Continuous periodic waves</a:t>
            </a:r>
            <a:r>
              <a:rPr lang="en-US" dirty="0"/>
              <a:t>: repetitive source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Waves</a:t>
            </a:r>
          </a:p>
        </p:txBody>
      </p:sp>
      <p:pic>
        <p:nvPicPr>
          <p:cNvPr id="76801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19400"/>
            <a:ext cx="9120188" cy="332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B8A1762-D4D2-4BFC-BE1F-1CDCCB4F4814}"/>
              </a:ext>
            </a:extLst>
          </p:cNvPr>
          <p:cNvSpPr txBox="1"/>
          <p:nvPr/>
        </p:nvSpPr>
        <p:spPr>
          <a:xfrm>
            <a:off x="4028440" y="1531109"/>
            <a:ext cx="282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Surface with equal phase</a:t>
            </a:r>
            <a:endParaRPr lang="zh-CN" altLang="en-US" sz="20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xmlns="" id="{D581B299-441F-42CD-8417-999E5ECB4571}"/>
              </a:ext>
            </a:extLst>
          </p:cNvPr>
          <p:cNvCxnSpPr>
            <a:cxnSpLocks/>
          </p:cNvCxnSpPr>
          <p:nvPr/>
        </p:nvCxnSpPr>
        <p:spPr>
          <a:xfrm flipH="1">
            <a:off x="3988816" y="1929242"/>
            <a:ext cx="700532" cy="1271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3D342261-1E7A-412B-98D8-28ABD8F21B2B}"/>
              </a:ext>
            </a:extLst>
          </p:cNvPr>
          <p:cNvCxnSpPr>
            <a:cxnSpLocks/>
          </p:cNvCxnSpPr>
          <p:nvPr/>
        </p:nvCxnSpPr>
        <p:spPr>
          <a:xfrm>
            <a:off x="5562600" y="1931219"/>
            <a:ext cx="114300" cy="888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7BF5848A-5A2E-4E42-B7DF-737A4D0B1E5C}"/>
              </a:ext>
            </a:extLst>
          </p:cNvPr>
          <p:cNvCxnSpPr>
            <a:cxnSpLocks/>
          </p:cNvCxnSpPr>
          <p:nvPr/>
        </p:nvCxnSpPr>
        <p:spPr>
          <a:xfrm>
            <a:off x="6372860" y="1929242"/>
            <a:ext cx="1856740" cy="890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90600"/>
          </a:xfrm>
        </p:spPr>
        <p:txBody>
          <a:bodyPr/>
          <a:lstStyle/>
          <a:p>
            <a:r>
              <a:rPr lang="en-US" dirty="0"/>
              <a:t>Sinusoidal Waves in Lossless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368931"/>
            <a:ext cx="4605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wave on water as an example</a:t>
            </a:r>
            <a:r>
              <a:rPr lang="en-US" sz="2000" dirty="0"/>
              <a:t> </a:t>
            </a:r>
          </a:p>
          <a:p>
            <a:endParaRPr lang="en-US" sz="2000" i="1" dirty="0"/>
          </a:p>
          <a:p>
            <a:r>
              <a:rPr lang="en-US" sz="2000" i="1" dirty="0"/>
              <a:t>y </a:t>
            </a:r>
            <a:r>
              <a:rPr lang="en-US" sz="2000" dirty="0"/>
              <a:t>= height of water surface</a:t>
            </a:r>
          </a:p>
          <a:p>
            <a:r>
              <a:rPr lang="en-US" sz="2000" i="1" dirty="0"/>
              <a:t>x </a:t>
            </a:r>
            <a:r>
              <a:rPr lang="en-US" sz="2000" dirty="0"/>
              <a:t>= distance</a:t>
            </a:r>
          </a:p>
        </p:txBody>
      </p:sp>
      <p:pic>
        <p:nvPicPr>
          <p:cNvPr id="75777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62234"/>
            <a:ext cx="6629400" cy="72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440195"/>
            <a:ext cx="4974488" cy="141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3613" y="2286381"/>
            <a:ext cx="3784187" cy="449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8839200" y="2971800"/>
            <a:ext cx="3048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839200" y="4953000"/>
            <a:ext cx="30480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3CE1D02-678B-4DF4-B685-F7E3B511DA72}"/>
              </a:ext>
            </a:extLst>
          </p:cNvPr>
          <p:cNvSpPr txBox="1"/>
          <p:nvPr/>
        </p:nvSpPr>
        <p:spPr>
          <a:xfrm>
            <a:off x="1077544" y="4050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Function of both time and space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velocity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19" y="317202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we select a fixed height </a:t>
            </a:r>
            <a:r>
              <a:rPr lang="en-US" i="1" dirty="0">
                <a:solidFill>
                  <a:srgbClr val="FF0000"/>
                </a:solidFill>
              </a:rPr>
              <a:t>y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and follow its progress, then</a:t>
            </a:r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5356"/>
            <a:ext cx="4191000" cy="160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840757"/>
            <a:ext cx="2590800" cy="67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1292" y="152399"/>
            <a:ext cx="4183018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19" y="3818351"/>
            <a:ext cx="3924640" cy="18823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F6A90CD-886A-4C30-AB67-098DB3B5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455152" cy="990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More Interpretation of Spatial Variables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12F0F55-7909-456D-8C7B-AE00DA54E5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24000"/>
          </a:xfrm>
        </p:spPr>
        <p:txBody>
          <a:bodyPr/>
          <a:lstStyle/>
          <a:p>
            <a:r>
              <a:rPr lang="en-US" altLang="zh-CN" dirty="0"/>
              <a:t>The spatial variables in the cos function represent the directions in which the wave has propagation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DFD2A03-5988-4E8A-A56B-F6C626D7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10" r="17332"/>
          <a:stretch/>
        </p:blipFill>
        <p:spPr>
          <a:xfrm>
            <a:off x="457200" y="2856590"/>
            <a:ext cx="3718573" cy="24477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DBDFD66-ECE9-4886-81B1-E299E9112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69" r="17332"/>
          <a:stretch/>
        </p:blipFill>
        <p:spPr>
          <a:xfrm>
            <a:off x="4815827" y="2819400"/>
            <a:ext cx="3718573" cy="2447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7D5B33D7-B9AB-40A5-9DAE-398A57585BBC}"/>
                  </a:ext>
                </a:extLst>
              </p:cNvPr>
              <p:cNvSpPr txBox="1"/>
              <p:nvPr/>
            </p:nvSpPr>
            <p:spPr>
              <a:xfrm>
                <a:off x="968553" y="5486400"/>
                <a:ext cx="269586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D5B33D7-B9AB-40A5-9DAE-398A57585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53" y="5486400"/>
                <a:ext cx="2695866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CF322D38-7A32-4879-95B6-5144E469CF33}"/>
                  </a:ext>
                </a:extLst>
              </p:cNvPr>
              <p:cNvSpPr txBox="1"/>
              <p:nvPr/>
            </p:nvSpPr>
            <p:spPr>
              <a:xfrm>
                <a:off x="5181600" y="5486400"/>
                <a:ext cx="3590277" cy="598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F322D38-7A32-4879-95B6-5144E469C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5486400"/>
                <a:ext cx="3590277" cy="598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96AA1F6-303A-4AB2-9F4F-EA39B2A8B842}"/>
              </a:ext>
            </a:extLst>
          </p:cNvPr>
          <p:cNvSpPr/>
          <p:nvPr/>
        </p:nvSpPr>
        <p:spPr>
          <a:xfrm>
            <a:off x="3664419" y="4724400"/>
            <a:ext cx="297981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795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76400"/>
            <a:ext cx="50133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Frequency and Period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9946" y="3657600"/>
            <a:ext cx="48383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9946" y="5257801"/>
            <a:ext cx="490260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of Wave Travel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1049" y="1828800"/>
            <a:ext cx="401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Wave travelling in </a:t>
            </a:r>
            <a:r>
              <a:rPr lang="en-US" sz="2400" dirty="0">
                <a:solidFill>
                  <a:srgbClr val="FF0000"/>
                </a:solidFill>
              </a:rPr>
              <a:t>+</a:t>
            </a:r>
            <a:r>
              <a:rPr lang="en-US" sz="2400" i="1" dirty="0" err="1">
                <a:solidFill>
                  <a:srgbClr val="FF0000"/>
                </a:solidFill>
              </a:rPr>
              <a:t>x</a:t>
            </a:r>
            <a:r>
              <a:rPr lang="en-US" sz="2400" dirty="0"/>
              <a:t> direction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8186" y="3352800"/>
            <a:ext cx="3966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Wave travelling in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‒</a:t>
            </a:r>
            <a:r>
              <a:rPr lang="en-US" sz="2400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direction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3733800" y="2057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47244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</a:t>
            </a:r>
            <a:r>
              <a:rPr lang="en-US" sz="2400" i="1" dirty="0" err="1">
                <a:solidFill>
                  <a:srgbClr val="FF0000"/>
                </a:solidFill>
              </a:rPr>
              <a:t>x</a:t>
            </a:r>
            <a:r>
              <a:rPr lang="en-US" sz="2400" dirty="0">
                <a:solidFill>
                  <a:srgbClr val="FF0000"/>
                </a:solidFill>
              </a:rPr>
              <a:t> direction: </a:t>
            </a:r>
            <a:r>
              <a:rPr lang="en-US" sz="2400" dirty="0"/>
              <a:t>if coefficients of </a:t>
            </a:r>
            <a:r>
              <a:rPr lang="en-US" sz="2400" i="1" dirty="0" err="1"/>
              <a:t>t</a:t>
            </a:r>
            <a:r>
              <a:rPr lang="en-US" sz="2400" dirty="0"/>
              <a:t> and </a:t>
            </a:r>
            <a:r>
              <a:rPr lang="en-US" sz="2400" i="1" dirty="0" err="1"/>
              <a:t>x</a:t>
            </a:r>
            <a:r>
              <a:rPr lang="en-US" sz="2400" dirty="0"/>
              <a:t> have opposite signs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‒</a:t>
            </a:r>
            <a:r>
              <a:rPr lang="en-US" sz="2400" dirty="0">
                <a:solidFill>
                  <a:srgbClr val="FF0000"/>
                </a:solidFill>
              </a:rPr>
              <a:t>x direction: </a:t>
            </a:r>
            <a:r>
              <a:rPr lang="en-US" sz="2400" dirty="0"/>
              <a:t>if coefficients of </a:t>
            </a:r>
            <a:r>
              <a:rPr lang="en-US" sz="2400" i="1" dirty="0"/>
              <a:t>t</a:t>
            </a:r>
            <a:r>
              <a:rPr lang="en-US" sz="2400" dirty="0"/>
              <a:t> and </a:t>
            </a:r>
            <a:r>
              <a:rPr lang="en-US" sz="2400" i="1" dirty="0"/>
              <a:t>x</a:t>
            </a:r>
            <a:r>
              <a:rPr lang="en-US" sz="2400" dirty="0"/>
              <a:t> have same sign (both positive or both negative)</a:t>
            </a:r>
          </a:p>
        </p:txBody>
      </p:sp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05000"/>
            <a:ext cx="8667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905001"/>
            <a:ext cx="231273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381733"/>
            <a:ext cx="3279775" cy="37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3810000" y="3581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A0390B9-48CF-41FD-BB49-3E0B53592F31}"/>
              </a:ext>
            </a:extLst>
          </p:cNvPr>
          <p:cNvSpPr txBox="1"/>
          <p:nvPr/>
        </p:nvSpPr>
        <p:spPr>
          <a:xfrm>
            <a:off x="411480" y="2514581"/>
            <a:ext cx="751332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increases, 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to increase to make (</a:t>
            </a:r>
            <a:r>
              <a:rPr lang="el-GR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− </a:t>
            </a:r>
            <a:r>
              <a:rPr lang="el-GR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constant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7999973-96E6-4E78-824A-14F284BB85FA}"/>
              </a:ext>
            </a:extLst>
          </p:cNvPr>
          <p:cNvSpPr txBox="1"/>
          <p:nvPr/>
        </p:nvSpPr>
        <p:spPr>
          <a:xfrm>
            <a:off x="411480" y="4047788"/>
            <a:ext cx="751332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increases, 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to decrease to make (</a:t>
            </a:r>
            <a:r>
              <a:rPr lang="el-GR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constant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51CFAAB-ABAE-4B48-A71C-D6906AE9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en-US" altLang="zh-CN" dirty="0" smtClean="0"/>
              <a:t> </a:t>
            </a:r>
            <a:r>
              <a:rPr lang="en-US" altLang="zh-CN" dirty="0"/>
              <a:t>WeChat Group</a:t>
            </a:r>
            <a:endParaRPr lang="zh-CN" altLang="en-US" dirty="0"/>
          </a:p>
        </p:txBody>
      </p:sp>
      <p:pic>
        <p:nvPicPr>
          <p:cNvPr id="77826" name="Picture 2" descr="C:\Users\cheng wang\Desktop\微信图片_202002151238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8" b="19807"/>
          <a:stretch/>
        </p:blipFill>
        <p:spPr bwMode="auto">
          <a:xfrm>
            <a:off x="1981199" y="1219200"/>
            <a:ext cx="4892053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7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Lead &amp; Lag</a:t>
            </a: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362" y="1549374"/>
            <a:ext cx="8939438" cy="386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637497"/>
            <a:ext cx="3810000" cy="30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6088021"/>
            <a:ext cx="7162800" cy="69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51600" y="2819400"/>
            <a:ext cx="8640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B5B208A1-AADC-4F4D-93EF-B429071758C0}"/>
              </a:ext>
            </a:extLst>
          </p:cNvPr>
          <p:cNvCxnSpPr>
            <a:cxnSpLocks/>
          </p:cNvCxnSpPr>
          <p:nvPr/>
        </p:nvCxnSpPr>
        <p:spPr>
          <a:xfrm>
            <a:off x="2322000" y="2844000"/>
            <a:ext cx="0" cy="648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8D7F4AB2-5D83-4357-B96C-E93B1B99A9ED}"/>
              </a:ext>
            </a:extLst>
          </p:cNvPr>
          <p:cNvCxnSpPr>
            <a:cxnSpLocks/>
          </p:cNvCxnSpPr>
          <p:nvPr/>
        </p:nvCxnSpPr>
        <p:spPr>
          <a:xfrm>
            <a:off x="2725200" y="2844000"/>
            <a:ext cx="0" cy="648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BDCE1BFA-1CFD-4D61-9A72-5078C9535DBD}"/>
              </a:ext>
            </a:extLst>
          </p:cNvPr>
          <p:cNvCxnSpPr>
            <a:cxnSpLocks/>
          </p:cNvCxnSpPr>
          <p:nvPr/>
        </p:nvCxnSpPr>
        <p:spPr>
          <a:xfrm>
            <a:off x="3124200" y="2844000"/>
            <a:ext cx="0" cy="648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7A8340F-969C-4873-AC35-9037F9F138D5}"/>
              </a:ext>
            </a:extLst>
          </p:cNvPr>
          <p:cNvSpPr txBox="1"/>
          <p:nvPr/>
        </p:nvSpPr>
        <p:spPr>
          <a:xfrm>
            <a:off x="2534701" y="3521755"/>
            <a:ext cx="38099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36425F9A-7D8A-421C-92AF-B1A443D457FA}"/>
              </a:ext>
            </a:extLst>
          </p:cNvPr>
          <p:cNvSpPr txBox="1"/>
          <p:nvPr/>
        </p:nvSpPr>
        <p:spPr>
          <a:xfrm>
            <a:off x="1680591" y="3949107"/>
            <a:ext cx="8591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/8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731DAD74-4976-4FFE-ABB7-CB82CDCE8F5C}"/>
              </a:ext>
            </a:extLst>
          </p:cNvPr>
          <p:cNvSpPr txBox="1"/>
          <p:nvPr/>
        </p:nvSpPr>
        <p:spPr>
          <a:xfrm>
            <a:off x="2819401" y="3949107"/>
            <a:ext cx="9554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/8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2DFFB753-B0CC-4AE8-AF0F-7B780949A1A7}"/>
              </a:ext>
            </a:extLst>
          </p:cNvPr>
          <p:cNvCxnSpPr>
            <a:cxnSpLocks/>
          </p:cNvCxnSpPr>
          <p:nvPr/>
        </p:nvCxnSpPr>
        <p:spPr>
          <a:xfrm>
            <a:off x="2322000" y="3521755"/>
            <a:ext cx="0" cy="400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xmlns="" id="{C752F523-3260-44C1-837D-B7E6F5522D5E}"/>
              </a:ext>
            </a:extLst>
          </p:cNvPr>
          <p:cNvCxnSpPr>
            <a:cxnSpLocks/>
          </p:cNvCxnSpPr>
          <p:nvPr/>
        </p:nvCxnSpPr>
        <p:spPr>
          <a:xfrm>
            <a:off x="3099240" y="3521755"/>
            <a:ext cx="0" cy="400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Travel in </a:t>
            </a:r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34348" y="6324600"/>
            <a:ext cx="2018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Attenuation factor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5334000" y="58674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809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481" y="1654713"/>
            <a:ext cx="8323319" cy="356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1132" y="5029200"/>
            <a:ext cx="5241868" cy="42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781800" y="5642122"/>
            <a:ext cx="2133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Frequency does not change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62200" y="2743200"/>
            <a:ext cx="0" cy="18720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91000"/>
            <a:ext cx="44672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524000"/>
            <a:ext cx="4724400" cy="288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0052" y="4267200"/>
            <a:ext cx="451774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ame 5"/>
          <p:cNvSpPr/>
          <p:nvPr/>
        </p:nvSpPr>
        <p:spPr>
          <a:xfrm>
            <a:off x="4572000" y="4800600"/>
            <a:ext cx="4419600" cy="8382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28600"/>
            <a:ext cx="61488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1-1: </a:t>
            </a:r>
            <a:r>
              <a:rPr lang="en-US" sz="3200" dirty="0">
                <a:solidFill>
                  <a:srgbClr val="FF0000"/>
                </a:solidFill>
              </a:rPr>
              <a:t>Sound Wave in Water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020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Given: </a:t>
            </a:r>
            <a:r>
              <a:rPr lang="en-US" sz="2000" dirty="0"/>
              <a:t>sinusoidal sound wave traveling in</a:t>
            </a:r>
          </a:p>
          <a:p>
            <a:r>
              <a:rPr lang="en-US" sz="2000" dirty="0"/>
              <a:t>the positive </a:t>
            </a:r>
            <a:r>
              <a:rPr lang="en-US" sz="2000" i="1" dirty="0" err="1"/>
              <a:t>x</a:t>
            </a:r>
            <a:r>
              <a:rPr lang="en-US" sz="2000" i="1" dirty="0"/>
              <a:t>-direction in water </a:t>
            </a:r>
          </a:p>
          <a:p>
            <a:r>
              <a:rPr lang="en-US" sz="2000" dirty="0"/>
              <a:t> Wave amplitude is 10 N/m2, and </a:t>
            </a:r>
            <a:r>
              <a:rPr lang="en-US" sz="2000" i="1" dirty="0" err="1"/>
              <a:t>p(x</a:t>
            </a:r>
            <a:r>
              <a:rPr lang="en-US" sz="2000" i="1" dirty="0"/>
              <a:t>, </a:t>
            </a:r>
            <a:r>
              <a:rPr lang="en-US" sz="2000" i="1" dirty="0" err="1"/>
              <a:t>t</a:t>
            </a:r>
            <a:r>
              <a:rPr lang="en-US" sz="2000" i="1" dirty="0"/>
              <a:t>) was observed to be at its </a:t>
            </a:r>
            <a:r>
              <a:rPr lang="en-US" sz="2000" dirty="0"/>
              <a:t>maximum value at </a:t>
            </a:r>
            <a:r>
              <a:rPr lang="en-US" sz="2000" i="1" dirty="0" err="1"/>
              <a:t>t</a:t>
            </a:r>
            <a:r>
              <a:rPr lang="en-US" sz="2000" i="1" dirty="0"/>
              <a:t> = 0 and </a:t>
            </a:r>
            <a:r>
              <a:rPr lang="en-US" sz="2000" i="1" dirty="0" err="1"/>
              <a:t>x</a:t>
            </a:r>
            <a:r>
              <a:rPr lang="en-US" sz="2000" i="1" dirty="0"/>
              <a:t> = 0.25 </a:t>
            </a:r>
            <a:r>
              <a:rPr lang="en-US" sz="2000" i="1" dirty="0" err="1"/>
              <a:t>m</a:t>
            </a:r>
            <a:r>
              <a:rPr lang="en-US" sz="2000" i="1" dirty="0"/>
              <a:t>.  </a:t>
            </a:r>
            <a:r>
              <a:rPr lang="en-US" sz="2000" dirty="0"/>
              <a:t>Also</a:t>
            </a:r>
            <a:r>
              <a:rPr lang="en-US" sz="2000" i="1" dirty="0"/>
              <a:t>   </a:t>
            </a:r>
            <a:r>
              <a:rPr lang="en-US" sz="2000" dirty="0" err="1"/>
              <a:t>f</a:t>
            </a:r>
            <a:r>
              <a:rPr lang="en-US" sz="2000" dirty="0"/>
              <a:t>=1 kHz,  u</a:t>
            </a:r>
            <a:r>
              <a:rPr lang="en-US" sz="2000" baseline="-25000" dirty="0"/>
              <a:t>p</a:t>
            </a:r>
            <a:r>
              <a:rPr lang="en-US" sz="2000" dirty="0"/>
              <a:t>=1.5 km/</a:t>
            </a:r>
            <a:r>
              <a:rPr lang="en-US" sz="2000" dirty="0" err="1"/>
              <a:t>s</a:t>
            </a:r>
            <a:r>
              <a:rPr lang="en-US" sz="2000" dirty="0"/>
              <a:t>. 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Determine: </a:t>
            </a:r>
            <a:r>
              <a:rPr lang="en-US" sz="2000" dirty="0"/>
              <a:t>p(</a:t>
            </a:r>
            <a:r>
              <a:rPr lang="en-US" sz="2000" dirty="0" err="1"/>
              <a:t>x,t</a:t>
            </a:r>
            <a:r>
              <a:rPr lang="en-US" sz="2000" dirty="0"/>
              <a:t>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Solution: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b="50975"/>
          <a:stretch>
            <a:fillRect/>
          </a:stretch>
        </p:blipFill>
        <p:spPr bwMode="auto">
          <a:xfrm>
            <a:off x="4119" y="1676400"/>
            <a:ext cx="4495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 t="48039"/>
          <a:stretch>
            <a:fillRect/>
          </a:stretch>
        </p:blipFill>
        <p:spPr bwMode="auto">
          <a:xfrm>
            <a:off x="4458337" y="1676400"/>
            <a:ext cx="4683604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 Spectrum</a:t>
            </a:r>
          </a:p>
        </p:txBody>
      </p:sp>
      <p:pic>
        <p:nvPicPr>
          <p:cNvPr id="1157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114" y="2205038"/>
            <a:ext cx="8921686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04800"/>
            <a:ext cx="10001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28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 Spectrum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4495800"/>
          </a:xfrm>
        </p:spPr>
        <p:txBody>
          <a:bodyPr/>
          <a:lstStyle/>
          <a:p>
            <a:r>
              <a:rPr lang="en-US" altLang="zh-CN" dirty="0" smtClean="0"/>
              <a:t>Radio wave wavelength&gt;1mm</a:t>
            </a:r>
          </a:p>
          <a:p>
            <a:r>
              <a:rPr lang="en-US" altLang="zh-CN" dirty="0" smtClean="0"/>
              <a:t>Infrared 760 nm ~ 1mm </a:t>
            </a:r>
            <a:r>
              <a:rPr lang="en-US" altLang="zh-CN" sz="2000" dirty="0" smtClean="0">
                <a:solidFill>
                  <a:srgbClr val="FF0000"/>
                </a:solidFill>
              </a:rPr>
              <a:t>(NIR, MIR, FIR) </a:t>
            </a:r>
            <a:endParaRPr lang="en-US" altLang="zh-CN" sz="2000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Visible 400 nm~760 nm</a:t>
            </a:r>
          </a:p>
          <a:p>
            <a:r>
              <a:rPr lang="en-US" altLang="zh-CN" dirty="0" smtClean="0"/>
              <a:t>Ultraviolet 1nm ~400 nm</a:t>
            </a:r>
          </a:p>
          <a:p>
            <a:r>
              <a:rPr lang="en-US" altLang="zh-CN" dirty="0" smtClean="0"/>
              <a:t>X-ray 1 pm~1nm</a:t>
            </a:r>
          </a:p>
          <a:p>
            <a:r>
              <a:rPr lang="en-US" altLang="zh-CN" dirty="0" smtClean="0"/>
              <a:t>Gamma-ray &lt; 1 pm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Microwave 1 mm~ 1m, 0.3 GHz~0.3THz 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dirty="0" err="1">
                <a:solidFill>
                  <a:srgbClr val="FF0000"/>
                </a:solidFill>
              </a:rPr>
              <a:t>mmW</a:t>
            </a:r>
            <a:r>
              <a:rPr lang="en-US" altLang="zh-CN" sz="1800" dirty="0">
                <a:solidFill>
                  <a:srgbClr val="FF0000"/>
                </a:solidFill>
              </a:rPr>
              <a:t>, </a:t>
            </a:r>
            <a:r>
              <a:rPr lang="en-US" altLang="zh-CN" sz="1800" dirty="0" err="1">
                <a:solidFill>
                  <a:srgbClr val="FF0000"/>
                </a:solidFill>
              </a:rPr>
              <a:t>cmW</a:t>
            </a:r>
            <a:r>
              <a:rPr lang="en-US" altLang="zh-CN" sz="1800" dirty="0">
                <a:solidFill>
                  <a:srgbClr val="FF0000"/>
                </a:solidFill>
              </a:rPr>
              <a:t>, </a:t>
            </a:r>
            <a:r>
              <a:rPr lang="en-US" altLang="zh-CN" sz="1800" dirty="0" err="1">
                <a:solidFill>
                  <a:srgbClr val="FF0000"/>
                </a:solidFill>
              </a:rPr>
              <a:t>dmW</a:t>
            </a:r>
            <a:r>
              <a:rPr lang="en-US" altLang="zh-CN" sz="1800" dirty="0">
                <a:solidFill>
                  <a:srgbClr val="FF0000"/>
                </a:solidFill>
              </a:rPr>
              <a:t>) 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Terahertz wave 0.1mm~1mm, 0.3 THz~3 THz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4G &amp; 5G</a:t>
            </a:r>
            <a:endParaRPr lang="zh-CN" altLang="en-US" dirty="0"/>
          </a:p>
        </p:txBody>
      </p:sp>
      <p:pic>
        <p:nvPicPr>
          <p:cNvPr id="83970" name="Picture 2" descr="http://5b0988e595225.cdn.sohucs.com/images/20181005/b1765105aac945e8a278c14bf227d92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4" b="13673"/>
          <a:stretch/>
        </p:blipFill>
        <p:spPr bwMode="auto">
          <a:xfrm>
            <a:off x="762000" y="1524000"/>
            <a:ext cx="767962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http://5b0988e595225.cdn.sohucs.com/images/20181208/46a3816ddd404a47a352dec037a638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4267199"/>
            <a:ext cx="7649862" cy="245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01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Numbers</a:t>
            </a:r>
          </a:p>
        </p:txBody>
      </p:sp>
      <p:sp>
        <p:nvSpPr>
          <p:cNvPr id="8" name="Text Box 762"/>
          <p:cNvSpPr txBox="1">
            <a:spLocks noChangeArrowheads="1"/>
          </p:cNvSpPr>
          <p:nvPr/>
        </p:nvSpPr>
        <p:spPr bwMode="auto">
          <a:xfrm>
            <a:off x="533400" y="1560493"/>
            <a:ext cx="6324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We will find it is useful to represent sinusoids as complex numbers</a:t>
            </a: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658813" y="2771775"/>
          <a:ext cx="11842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1" name="Equation" r:id="rId3" imgW="634572" imgH="190592" progId="Equation.3">
                  <p:embed/>
                </p:oleObj>
              </mc:Choice>
              <mc:Fallback>
                <p:oleObj name="Equation" r:id="rId3" imgW="634572" imgH="190592" progId="Equation.3">
                  <p:embed/>
                  <p:pic>
                    <p:nvPicPr>
                      <p:cNvPr id="0" name="Picture 2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2771775"/>
                        <a:ext cx="11842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700088" y="3205163"/>
          <a:ext cx="19669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2" name="Equation" r:id="rId5" imgW="1053847" imgH="254092" progId="Equation.3">
                  <p:embed/>
                </p:oleObj>
              </mc:Choice>
              <mc:Fallback>
                <p:oleObj name="Equation" r:id="rId5" imgW="1053847" imgH="254092" progId="Equation.3">
                  <p:embed/>
                  <p:pic>
                    <p:nvPicPr>
                      <p:cNvPr id="0" name="Picture 2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3205163"/>
                        <a:ext cx="1966912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305610"/>
              </p:ext>
            </p:extLst>
          </p:nvPr>
        </p:nvGraphicFramePr>
        <p:xfrm>
          <a:off x="6911889" y="1585109"/>
          <a:ext cx="10191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3" name="Equation" r:id="rId7" imgW="545886" imgH="241269" progId="Equation.3">
                  <p:embed/>
                </p:oleObj>
              </mc:Choice>
              <mc:Fallback>
                <p:oleObj name="Equation" r:id="rId7" imgW="545886" imgH="241269" progId="Equation.3">
                  <p:embed/>
                  <p:pic>
                    <p:nvPicPr>
                      <p:cNvPr id="0" name="Picture 2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889" y="1585109"/>
                        <a:ext cx="1019175" cy="452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2819400" y="2667000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Rectangular coordinates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819400" y="31959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Polar coordinates</a:t>
            </a:r>
          </a:p>
        </p:txBody>
      </p:sp>
      <p:graphicFrame>
        <p:nvGraphicFramePr>
          <p:cNvPr id="5634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416265"/>
              </p:ext>
            </p:extLst>
          </p:nvPr>
        </p:nvGraphicFramePr>
        <p:xfrm>
          <a:off x="6248400" y="6095856"/>
          <a:ext cx="237013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4" name="Equation" r:id="rId9" imgW="1269908" imgH="228738" progId="Equation.3">
                  <p:embed/>
                </p:oleObj>
              </mc:Choice>
              <mc:Fallback>
                <p:oleObj name="Equation" r:id="rId9" imgW="1269908" imgH="228738" progId="Equation.3">
                  <p:embed/>
                  <p:pic>
                    <p:nvPicPr>
                      <p:cNvPr id="0" name="Picture 2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6095856"/>
                        <a:ext cx="2370137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6248400" y="5264859"/>
            <a:ext cx="25225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Relations based on Euler’s Identity</a:t>
            </a:r>
          </a:p>
        </p:txBody>
      </p:sp>
      <p:graphicFrame>
        <p:nvGraphicFramePr>
          <p:cNvPr id="5634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061329"/>
              </p:ext>
            </p:extLst>
          </p:nvPr>
        </p:nvGraphicFramePr>
        <p:xfrm>
          <a:off x="6781800" y="2743344"/>
          <a:ext cx="11842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5" name="Equation" r:id="rId11" imgW="634954" imgH="431570" progId="Equation.3">
                  <p:embed/>
                </p:oleObj>
              </mc:Choice>
              <mc:Fallback>
                <p:oleObj name="Equation" r:id="rId11" imgW="634954" imgH="431570" progId="Equation.3">
                  <p:embed/>
                  <p:pic>
                    <p:nvPicPr>
                      <p:cNvPr id="0" name="Picture 2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743344"/>
                        <a:ext cx="1184275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55871" y="3897384"/>
            <a:ext cx="4696847" cy="288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6248400" y="5257800"/>
            <a:ext cx="2541072" cy="12666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 for Complex Numbers</a:t>
            </a:r>
          </a:p>
        </p:txBody>
      </p:sp>
      <p:pic>
        <p:nvPicPr>
          <p:cNvPr id="1146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" y="1524000"/>
            <a:ext cx="597408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2362200"/>
            <a:ext cx="8153400" cy="3276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 smtClean="0"/>
              <a:t>F. T.  </a:t>
            </a:r>
            <a:r>
              <a:rPr lang="en-US" altLang="zh-CN" sz="2800" dirty="0" err="1" smtClean="0"/>
              <a:t>Ulaby</a:t>
            </a:r>
            <a:r>
              <a:rPr lang="en-US" altLang="zh-CN" sz="2800" dirty="0" smtClean="0"/>
              <a:t> and U. </a:t>
            </a:r>
            <a:r>
              <a:rPr lang="en-US" altLang="zh-CN" sz="2800" dirty="0" err="1" smtClean="0"/>
              <a:t>Ravaioli</a:t>
            </a:r>
            <a:r>
              <a:rPr lang="en-US" altLang="zh-CN" sz="2800" dirty="0" smtClean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i="1" dirty="0" smtClean="0"/>
              <a:t>Fundamentals of Applied Electromagnetics (7</a:t>
            </a:r>
            <a:r>
              <a:rPr lang="en-US" altLang="zh-CN" sz="2800" i="1" baseline="30000" dirty="0" smtClean="0"/>
              <a:t>th</a:t>
            </a:r>
            <a:r>
              <a:rPr lang="en-US" altLang="zh-CN" sz="2800" i="1" dirty="0" smtClean="0"/>
              <a:t> Edition)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 smtClean="0"/>
              <a:t>Pearson Education Inc., 2015.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 smtClean="0"/>
              <a:t>(PDF version on </a:t>
            </a:r>
            <a:r>
              <a:rPr lang="zh-CN" altLang="en-US" sz="2800" dirty="0" smtClean="0"/>
              <a:t>互动教学平台</a:t>
            </a:r>
            <a:r>
              <a:rPr lang="en-US" altLang="zh-CN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Phasor</a:t>
            </a:r>
            <a:r>
              <a:rPr lang="en-US" dirty="0"/>
              <a:t> Domain</a:t>
            </a:r>
          </a:p>
        </p:txBody>
      </p:sp>
      <p:sp>
        <p:nvSpPr>
          <p:cNvPr id="17" name="Text Box 762"/>
          <p:cNvSpPr txBox="1">
            <a:spLocks noChangeArrowheads="1"/>
          </p:cNvSpPr>
          <p:nvPr/>
        </p:nvSpPr>
        <p:spPr bwMode="auto">
          <a:xfrm>
            <a:off x="533400" y="1560493"/>
            <a:ext cx="8077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" y="3810000"/>
            <a:ext cx="8915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1.  The phasor-analysis technique transforms </a:t>
            </a:r>
            <a:r>
              <a:rPr lang="en-US" sz="2300" dirty="0" smtClean="0"/>
              <a:t>equations from </a:t>
            </a:r>
            <a:r>
              <a:rPr lang="en-US" sz="2300" dirty="0"/>
              <a:t>the </a:t>
            </a:r>
            <a:r>
              <a:rPr lang="en-US" sz="2300" dirty="0" smtClean="0">
                <a:solidFill>
                  <a:srgbClr val="FF0000"/>
                </a:solidFill>
              </a:rPr>
              <a:t>time domain </a:t>
            </a:r>
            <a:r>
              <a:rPr lang="en-US" sz="2300" dirty="0"/>
              <a:t>to the </a:t>
            </a:r>
            <a:r>
              <a:rPr lang="en-US" sz="2300" dirty="0">
                <a:solidFill>
                  <a:schemeClr val="tx2"/>
                </a:solidFill>
              </a:rPr>
              <a:t>phasor domain. </a:t>
            </a:r>
            <a:endParaRPr lang="en-US" sz="2300" dirty="0"/>
          </a:p>
          <a:p>
            <a:r>
              <a:rPr lang="en-US" sz="2300" dirty="0"/>
              <a:t>2.  </a:t>
            </a:r>
            <a:r>
              <a:rPr lang="en-US" sz="2300" dirty="0" err="1">
                <a:solidFill>
                  <a:srgbClr val="FF0000"/>
                </a:solidFill>
              </a:rPr>
              <a:t>Integro</a:t>
            </a:r>
            <a:r>
              <a:rPr lang="en-US" sz="2300" dirty="0">
                <a:solidFill>
                  <a:srgbClr val="FF0000"/>
                </a:solidFill>
              </a:rPr>
              <a:t>-differential </a:t>
            </a:r>
            <a:r>
              <a:rPr lang="en-US" sz="2300" dirty="0"/>
              <a:t>equations get converted </a:t>
            </a:r>
            <a:r>
              <a:rPr lang="en-US" sz="2300" dirty="0" smtClean="0"/>
              <a:t>into </a:t>
            </a:r>
            <a:r>
              <a:rPr lang="en-US" sz="2300" dirty="0" smtClean="0">
                <a:solidFill>
                  <a:schemeClr val="tx2"/>
                </a:solidFill>
              </a:rPr>
              <a:t>linear </a:t>
            </a:r>
            <a:r>
              <a:rPr lang="en-US" sz="2300" dirty="0">
                <a:solidFill>
                  <a:schemeClr val="tx2"/>
                </a:solidFill>
              </a:rPr>
              <a:t>equations </a:t>
            </a:r>
            <a:r>
              <a:rPr lang="en-US" sz="2300" dirty="0"/>
              <a:t>with no sinusoidal functions. </a:t>
            </a:r>
          </a:p>
          <a:p>
            <a:r>
              <a:rPr lang="en-US" sz="2300" dirty="0"/>
              <a:t>3.  After solving for the desired variable--such as a particular voltage or current-- in the </a:t>
            </a:r>
            <a:r>
              <a:rPr lang="en-US" sz="2300" dirty="0">
                <a:solidFill>
                  <a:srgbClr val="1F497D"/>
                </a:solidFill>
              </a:rPr>
              <a:t>phasor domain</a:t>
            </a:r>
            <a:r>
              <a:rPr lang="en-US" sz="2300" dirty="0"/>
              <a:t>, conversion back to the </a:t>
            </a:r>
            <a:r>
              <a:rPr lang="en-US" sz="2300" dirty="0">
                <a:solidFill>
                  <a:srgbClr val="FF0000"/>
                </a:solidFill>
              </a:rPr>
              <a:t>time domain</a:t>
            </a:r>
          </a:p>
          <a:p>
            <a:r>
              <a:rPr lang="en-US" sz="2300" dirty="0"/>
              <a:t>provides the same solution that would have been obtained had the original </a:t>
            </a:r>
            <a:r>
              <a:rPr lang="en-US" sz="2300" dirty="0" err="1"/>
              <a:t>integro</a:t>
            </a:r>
            <a:r>
              <a:rPr lang="en-US" sz="2300" dirty="0"/>
              <a:t>-differential equations been solved entirely in the time domain. 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6996" y="1560493"/>
            <a:ext cx="6326562" cy="12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0480" y="2979003"/>
            <a:ext cx="2583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 smtClean="0">
                <a:solidFill>
                  <a:srgbClr val="C00000"/>
                </a:solidFill>
              </a:rPr>
              <a:t>Linearied</a:t>
            </a:r>
            <a:r>
              <a:rPr lang="en-US" altLang="zh-CN" sz="2400" dirty="0" smtClean="0">
                <a:solidFill>
                  <a:srgbClr val="C00000"/>
                </a:solidFill>
              </a:rPr>
              <a:t> version of frequency domain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570686"/>
              </p:ext>
            </p:extLst>
          </p:nvPr>
        </p:nvGraphicFramePr>
        <p:xfrm>
          <a:off x="2819400" y="2979003"/>
          <a:ext cx="3314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1" name="Equation" r:id="rId5" imgW="1104840" imgH="279360" progId="Equation.DSMT4">
                  <p:embed/>
                </p:oleObj>
              </mc:Choice>
              <mc:Fallback>
                <p:oleObj name="Equation" r:id="rId5" imgW="11048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2979003"/>
                        <a:ext cx="3314700" cy="838200"/>
                      </a:xfrm>
                      <a:prstGeom prst="rect">
                        <a:avLst/>
                      </a:prstGeom>
                      <a:ln w="38100"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299952" y="3163668"/>
            <a:ext cx="2844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f</a:t>
            </a:r>
            <a:r>
              <a:rPr lang="en-US" altLang="zh-CN" sz="2400" dirty="0" smtClean="0"/>
              <a:t>(t)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is sinusoidal signal</a:t>
            </a:r>
            <a:endParaRPr lang="zh-CN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Phasor</a:t>
            </a:r>
            <a:r>
              <a:rPr lang="en-US" dirty="0"/>
              <a:t>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0389" y="2537273"/>
                <a:ext cx="30084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Phasor counterpart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89" y="2537273"/>
                <a:ext cx="3008452" cy="400110"/>
              </a:xfrm>
              <a:prstGeom prst="rect">
                <a:avLst/>
              </a:prstGeom>
              <a:blipFill>
                <a:blip r:embed="rId3"/>
                <a:stretch>
                  <a:fillRect l="-2231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/>
          <p:cNvSpPr/>
          <p:nvPr/>
        </p:nvSpPr>
        <p:spPr>
          <a:xfrm rot="5400000">
            <a:off x="6135885" y="1981953"/>
            <a:ext cx="344424" cy="7620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0114" y="3731660"/>
            <a:ext cx="6522666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74697" y="54102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Phase is needed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710817"/>
            <a:ext cx="6248400" cy="5216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</a:t>
            </a:r>
            <a:r>
              <a:rPr lang="en-US" dirty="0" err="1"/>
              <a:t>Phasor</a:t>
            </a:r>
            <a:r>
              <a:rPr lang="en-US" dirty="0"/>
              <a:t> Domain</a:t>
            </a:r>
          </a:p>
        </p:txBody>
      </p:sp>
      <p:sp>
        <p:nvSpPr>
          <p:cNvPr id="5" name="Text Box 762"/>
          <p:cNvSpPr txBox="1">
            <a:spLocks noChangeArrowheads="1"/>
          </p:cNvSpPr>
          <p:nvPr/>
        </p:nvSpPr>
        <p:spPr bwMode="auto">
          <a:xfrm>
            <a:off x="5181600" y="1923395"/>
            <a:ext cx="36576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It is much easier to deal with exponentials in the phasor domain than sinusoidal relations in the time domain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Just need to track magnitude/phase, knowing that </a:t>
            </a:r>
            <a:r>
              <a:rPr lang="en-US" sz="2800" dirty="0">
                <a:solidFill>
                  <a:srgbClr val="FF0000"/>
                </a:solidFill>
              </a:rPr>
              <a:t>everything is at frequency </a:t>
            </a:r>
            <a:r>
              <a:rPr lang="en-US" sz="2800" i="1" dirty="0">
                <a:solidFill>
                  <a:srgbClr val="FF0000"/>
                </a:solidFill>
                <a:latin typeface="Symbol" pitchFamily="18" charset="2"/>
              </a:rPr>
              <a:t>w</a:t>
            </a:r>
          </a:p>
        </p:txBody>
      </p:sp>
      <p:pic>
        <p:nvPicPr>
          <p:cNvPr id="1085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467282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304800"/>
            <a:ext cx="8183562" cy="609600"/>
          </a:xfrm>
        </p:spPr>
        <p:txBody>
          <a:bodyPr>
            <a:noAutofit/>
          </a:bodyPr>
          <a:lstStyle/>
          <a:p>
            <a:r>
              <a:rPr lang="en-US" dirty="0" err="1"/>
              <a:t>Phasor</a:t>
            </a:r>
            <a:r>
              <a:rPr lang="en-US" dirty="0"/>
              <a:t> Relation for </a:t>
            </a:r>
            <a:r>
              <a:rPr lang="en-US" dirty="0">
                <a:solidFill>
                  <a:srgbClr val="FF0000"/>
                </a:solidFill>
              </a:rPr>
              <a:t>Resistors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  <p:grpSp>
        <p:nvGrpSpPr>
          <p:cNvPr id="2" name="Group 223"/>
          <p:cNvGrpSpPr>
            <a:grpSpLocks/>
          </p:cNvGrpSpPr>
          <p:nvPr/>
        </p:nvGrpSpPr>
        <p:grpSpPr bwMode="auto">
          <a:xfrm>
            <a:off x="387050" y="2482820"/>
            <a:ext cx="4267200" cy="2824163"/>
            <a:chOff x="1008" y="870"/>
            <a:chExt cx="4080" cy="2547"/>
          </a:xfrm>
        </p:grpSpPr>
        <p:sp>
          <p:nvSpPr>
            <p:cNvPr id="15" name="Freeform 132"/>
            <p:cNvSpPr>
              <a:spLocks noEditPoints="1"/>
            </p:cNvSpPr>
            <p:nvPr/>
          </p:nvSpPr>
          <p:spPr bwMode="auto">
            <a:xfrm>
              <a:off x="1499" y="870"/>
              <a:ext cx="71" cy="161"/>
            </a:xfrm>
            <a:custGeom>
              <a:avLst/>
              <a:gdLst/>
              <a:ahLst/>
              <a:cxnLst>
                <a:cxn ang="0">
                  <a:pos x="54" y="113"/>
                </a:cxn>
                <a:cxn ang="0">
                  <a:pos x="36" y="125"/>
                </a:cxn>
                <a:cxn ang="0">
                  <a:pos x="30" y="131"/>
                </a:cxn>
                <a:cxn ang="0">
                  <a:pos x="24" y="131"/>
                </a:cxn>
                <a:cxn ang="0">
                  <a:pos x="24" y="131"/>
                </a:cxn>
                <a:cxn ang="0">
                  <a:pos x="24" y="125"/>
                </a:cxn>
                <a:cxn ang="0">
                  <a:pos x="30" y="113"/>
                </a:cxn>
                <a:cxn ang="0">
                  <a:pos x="54" y="48"/>
                </a:cxn>
                <a:cxn ang="0">
                  <a:pos x="54" y="48"/>
                </a:cxn>
                <a:cxn ang="0">
                  <a:pos x="30" y="53"/>
                </a:cxn>
                <a:cxn ang="0">
                  <a:pos x="6" y="53"/>
                </a:cxn>
                <a:cxn ang="0">
                  <a:pos x="6" y="53"/>
                </a:cxn>
                <a:cxn ang="0">
                  <a:pos x="18" y="53"/>
                </a:cxn>
                <a:cxn ang="0">
                  <a:pos x="24" y="53"/>
                </a:cxn>
                <a:cxn ang="0">
                  <a:pos x="24" y="59"/>
                </a:cxn>
                <a:cxn ang="0">
                  <a:pos x="18" y="71"/>
                </a:cxn>
                <a:cxn ang="0">
                  <a:pos x="12" y="95"/>
                </a:cxn>
                <a:cxn ang="0">
                  <a:pos x="6" y="113"/>
                </a:cxn>
                <a:cxn ang="0">
                  <a:pos x="0" y="131"/>
                </a:cxn>
                <a:cxn ang="0">
                  <a:pos x="0" y="137"/>
                </a:cxn>
                <a:cxn ang="0">
                  <a:pos x="12" y="143"/>
                </a:cxn>
                <a:cxn ang="0">
                  <a:pos x="36" y="137"/>
                </a:cxn>
                <a:cxn ang="0">
                  <a:pos x="54" y="119"/>
                </a:cxn>
                <a:cxn ang="0">
                  <a:pos x="54" y="113"/>
                </a:cxn>
                <a:cxn ang="0">
                  <a:pos x="66" y="12"/>
                </a:cxn>
                <a:cxn ang="0">
                  <a:pos x="60" y="6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6" y="12"/>
                </a:cxn>
                <a:cxn ang="0">
                  <a:pos x="42" y="18"/>
                </a:cxn>
                <a:cxn ang="0">
                  <a:pos x="48" y="24"/>
                </a:cxn>
                <a:cxn ang="0">
                  <a:pos x="60" y="18"/>
                </a:cxn>
                <a:cxn ang="0">
                  <a:pos x="66" y="12"/>
                </a:cxn>
                <a:cxn ang="0">
                  <a:pos x="66" y="12"/>
                </a:cxn>
              </a:cxnLst>
              <a:rect l="0" t="0" r="r" b="b"/>
              <a:pathLst>
                <a:path w="66" h="143">
                  <a:moveTo>
                    <a:pt x="54" y="113"/>
                  </a:moveTo>
                  <a:lnTo>
                    <a:pt x="36" y="125"/>
                  </a:lnTo>
                  <a:lnTo>
                    <a:pt x="30" y="131"/>
                  </a:lnTo>
                  <a:lnTo>
                    <a:pt x="24" y="131"/>
                  </a:lnTo>
                  <a:lnTo>
                    <a:pt x="24" y="131"/>
                  </a:lnTo>
                  <a:lnTo>
                    <a:pt x="24" y="125"/>
                  </a:lnTo>
                  <a:lnTo>
                    <a:pt x="30" y="113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30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18" y="53"/>
                  </a:lnTo>
                  <a:lnTo>
                    <a:pt x="24" y="53"/>
                  </a:lnTo>
                  <a:lnTo>
                    <a:pt x="24" y="59"/>
                  </a:lnTo>
                  <a:lnTo>
                    <a:pt x="18" y="71"/>
                  </a:lnTo>
                  <a:lnTo>
                    <a:pt x="12" y="95"/>
                  </a:lnTo>
                  <a:lnTo>
                    <a:pt x="6" y="113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12" y="143"/>
                  </a:lnTo>
                  <a:lnTo>
                    <a:pt x="36" y="137"/>
                  </a:lnTo>
                  <a:lnTo>
                    <a:pt x="54" y="119"/>
                  </a:lnTo>
                  <a:lnTo>
                    <a:pt x="54" y="113"/>
                  </a:lnTo>
                  <a:close/>
                  <a:moveTo>
                    <a:pt x="66" y="12"/>
                  </a:moveTo>
                  <a:lnTo>
                    <a:pt x="60" y="6"/>
                  </a:lnTo>
                  <a:lnTo>
                    <a:pt x="48" y="0"/>
                  </a:lnTo>
                  <a:lnTo>
                    <a:pt x="42" y="6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8" y="24"/>
                  </a:lnTo>
                  <a:lnTo>
                    <a:pt x="60" y="18"/>
                  </a:lnTo>
                  <a:lnTo>
                    <a:pt x="66" y="12"/>
                  </a:lnTo>
                  <a:lnTo>
                    <a:pt x="66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" name="Freeform 133"/>
            <p:cNvSpPr>
              <a:spLocks/>
            </p:cNvSpPr>
            <p:nvPr/>
          </p:nvSpPr>
          <p:spPr bwMode="auto">
            <a:xfrm>
              <a:off x="1008" y="2231"/>
              <a:ext cx="122" cy="10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2" y="6"/>
                </a:cxn>
                <a:cxn ang="0">
                  <a:pos x="18" y="12"/>
                </a:cxn>
                <a:cxn ang="0">
                  <a:pos x="24" y="30"/>
                </a:cxn>
                <a:cxn ang="0">
                  <a:pos x="30" y="42"/>
                </a:cxn>
                <a:cxn ang="0">
                  <a:pos x="30" y="54"/>
                </a:cxn>
                <a:cxn ang="0">
                  <a:pos x="30" y="72"/>
                </a:cxn>
                <a:cxn ang="0">
                  <a:pos x="30" y="84"/>
                </a:cxn>
                <a:cxn ang="0">
                  <a:pos x="30" y="90"/>
                </a:cxn>
                <a:cxn ang="0">
                  <a:pos x="36" y="90"/>
                </a:cxn>
                <a:cxn ang="0">
                  <a:pos x="42" y="90"/>
                </a:cxn>
                <a:cxn ang="0">
                  <a:pos x="48" y="84"/>
                </a:cxn>
                <a:cxn ang="0">
                  <a:pos x="60" y="72"/>
                </a:cxn>
                <a:cxn ang="0">
                  <a:pos x="72" y="60"/>
                </a:cxn>
                <a:cxn ang="0">
                  <a:pos x="90" y="48"/>
                </a:cxn>
                <a:cxn ang="0">
                  <a:pos x="108" y="30"/>
                </a:cxn>
                <a:cxn ang="0">
                  <a:pos x="114" y="12"/>
                </a:cxn>
                <a:cxn ang="0">
                  <a:pos x="108" y="6"/>
                </a:cxn>
                <a:cxn ang="0">
                  <a:pos x="96" y="0"/>
                </a:cxn>
                <a:cxn ang="0">
                  <a:pos x="90" y="6"/>
                </a:cxn>
                <a:cxn ang="0">
                  <a:pos x="84" y="6"/>
                </a:cxn>
                <a:cxn ang="0">
                  <a:pos x="84" y="12"/>
                </a:cxn>
                <a:cxn ang="0">
                  <a:pos x="90" y="18"/>
                </a:cxn>
                <a:cxn ang="0">
                  <a:pos x="96" y="18"/>
                </a:cxn>
                <a:cxn ang="0">
                  <a:pos x="96" y="24"/>
                </a:cxn>
                <a:cxn ang="0">
                  <a:pos x="96" y="30"/>
                </a:cxn>
                <a:cxn ang="0">
                  <a:pos x="84" y="42"/>
                </a:cxn>
                <a:cxn ang="0">
                  <a:pos x="60" y="66"/>
                </a:cxn>
                <a:cxn ang="0">
                  <a:pos x="54" y="72"/>
                </a:cxn>
                <a:cxn ang="0">
                  <a:pos x="48" y="42"/>
                </a:cxn>
                <a:cxn ang="0">
                  <a:pos x="36" y="6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14" h="90">
                  <a:moveTo>
                    <a:pt x="0" y="6"/>
                  </a:moveTo>
                  <a:lnTo>
                    <a:pt x="12" y="6"/>
                  </a:lnTo>
                  <a:lnTo>
                    <a:pt x="18" y="12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0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6" y="90"/>
                  </a:lnTo>
                  <a:lnTo>
                    <a:pt x="42" y="90"/>
                  </a:lnTo>
                  <a:lnTo>
                    <a:pt x="48" y="84"/>
                  </a:lnTo>
                  <a:lnTo>
                    <a:pt x="60" y="72"/>
                  </a:lnTo>
                  <a:lnTo>
                    <a:pt x="72" y="60"/>
                  </a:lnTo>
                  <a:lnTo>
                    <a:pt x="90" y="48"/>
                  </a:lnTo>
                  <a:lnTo>
                    <a:pt x="108" y="30"/>
                  </a:lnTo>
                  <a:lnTo>
                    <a:pt x="114" y="12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84" y="6"/>
                  </a:lnTo>
                  <a:lnTo>
                    <a:pt x="84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84" y="42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8" y="4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7" name="Freeform 134"/>
            <p:cNvSpPr>
              <a:spLocks/>
            </p:cNvSpPr>
            <p:nvPr/>
          </p:nvSpPr>
          <p:spPr bwMode="auto">
            <a:xfrm>
              <a:off x="1218" y="1167"/>
              <a:ext cx="60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6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63">
                  <a:moveTo>
                    <a:pt x="0" y="0"/>
                  </a:moveTo>
                  <a:lnTo>
                    <a:pt x="56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" name="Freeform 135"/>
            <p:cNvSpPr>
              <a:spLocks/>
            </p:cNvSpPr>
            <p:nvPr/>
          </p:nvSpPr>
          <p:spPr bwMode="auto">
            <a:xfrm>
              <a:off x="1774" y="1113"/>
              <a:ext cx="243" cy="100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227" y="42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0" y="89"/>
                </a:cxn>
              </a:cxnLst>
              <a:rect l="0" t="0" r="r" b="b"/>
              <a:pathLst>
                <a:path w="227" h="89">
                  <a:moveTo>
                    <a:pt x="0" y="89"/>
                  </a:moveTo>
                  <a:lnTo>
                    <a:pt x="227" y="42"/>
                  </a:lnTo>
                  <a:lnTo>
                    <a:pt x="0" y="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" name="Freeform 136"/>
            <p:cNvSpPr>
              <a:spLocks/>
            </p:cNvSpPr>
            <p:nvPr/>
          </p:nvSpPr>
          <p:spPr bwMode="auto">
            <a:xfrm>
              <a:off x="1014" y="1530"/>
              <a:ext cx="159" cy="122"/>
            </a:xfrm>
            <a:custGeom>
              <a:avLst/>
              <a:gdLst/>
              <a:ahLst/>
              <a:cxnLst>
                <a:cxn ang="0">
                  <a:pos x="84" y="48"/>
                </a:cxn>
                <a:cxn ang="0">
                  <a:pos x="149" y="48"/>
                </a:cxn>
                <a:cxn ang="0">
                  <a:pos x="149" y="60"/>
                </a:cxn>
                <a:cxn ang="0">
                  <a:pos x="84" y="60"/>
                </a:cxn>
                <a:cxn ang="0">
                  <a:pos x="84" y="108"/>
                </a:cxn>
                <a:cxn ang="0">
                  <a:pos x="66" y="108"/>
                </a:cxn>
                <a:cxn ang="0">
                  <a:pos x="66" y="60"/>
                </a:cxn>
                <a:cxn ang="0">
                  <a:pos x="0" y="60"/>
                </a:cxn>
                <a:cxn ang="0">
                  <a:pos x="0" y="48"/>
                </a:cxn>
                <a:cxn ang="0">
                  <a:pos x="66" y="48"/>
                </a:cxn>
                <a:cxn ang="0">
                  <a:pos x="66" y="0"/>
                </a:cxn>
                <a:cxn ang="0">
                  <a:pos x="84" y="0"/>
                </a:cxn>
                <a:cxn ang="0">
                  <a:pos x="84" y="48"/>
                </a:cxn>
              </a:cxnLst>
              <a:rect l="0" t="0" r="r" b="b"/>
              <a:pathLst>
                <a:path w="149" h="108">
                  <a:moveTo>
                    <a:pt x="84" y="48"/>
                  </a:moveTo>
                  <a:lnTo>
                    <a:pt x="149" y="48"/>
                  </a:lnTo>
                  <a:lnTo>
                    <a:pt x="149" y="60"/>
                  </a:lnTo>
                  <a:lnTo>
                    <a:pt x="84" y="60"/>
                  </a:lnTo>
                  <a:lnTo>
                    <a:pt x="84" y="108"/>
                  </a:lnTo>
                  <a:lnTo>
                    <a:pt x="66" y="108"/>
                  </a:lnTo>
                  <a:lnTo>
                    <a:pt x="66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66" y="48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84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0" name="Rectangle 137"/>
            <p:cNvSpPr>
              <a:spLocks noChangeArrowheads="1"/>
            </p:cNvSpPr>
            <p:nvPr/>
          </p:nvSpPr>
          <p:spPr bwMode="auto">
            <a:xfrm>
              <a:off x="1021" y="2925"/>
              <a:ext cx="165" cy="1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1" name="Freeform 138"/>
            <p:cNvSpPr>
              <a:spLocks/>
            </p:cNvSpPr>
            <p:nvPr/>
          </p:nvSpPr>
          <p:spPr bwMode="auto">
            <a:xfrm>
              <a:off x="1167" y="1348"/>
              <a:ext cx="952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9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92">
                  <a:moveTo>
                    <a:pt x="0" y="0"/>
                  </a:moveTo>
                  <a:lnTo>
                    <a:pt x="89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" name="Freeform 139"/>
            <p:cNvSpPr>
              <a:spLocks noEditPoints="1"/>
            </p:cNvSpPr>
            <p:nvPr/>
          </p:nvSpPr>
          <p:spPr bwMode="auto">
            <a:xfrm>
              <a:off x="2119" y="1348"/>
              <a:ext cx="1" cy="17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7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570">
                  <a:moveTo>
                    <a:pt x="0" y="0"/>
                  </a:moveTo>
                  <a:lnTo>
                    <a:pt x="0" y="157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3" name="Freeform 140"/>
            <p:cNvSpPr>
              <a:spLocks noEditPoints="1"/>
            </p:cNvSpPr>
            <p:nvPr/>
          </p:nvSpPr>
          <p:spPr bwMode="auto">
            <a:xfrm>
              <a:off x="1167" y="3120"/>
              <a:ext cx="952" cy="1"/>
            </a:xfrm>
            <a:custGeom>
              <a:avLst/>
              <a:gdLst/>
              <a:ahLst/>
              <a:cxnLst>
                <a:cxn ang="0">
                  <a:pos x="892" y="0"/>
                </a:cxn>
                <a:cxn ang="0">
                  <a:pos x="0" y="0"/>
                </a:cxn>
                <a:cxn ang="0">
                  <a:pos x="892" y="0"/>
                </a:cxn>
                <a:cxn ang="0">
                  <a:pos x="892" y="0"/>
                </a:cxn>
                <a:cxn ang="0">
                  <a:pos x="892" y="0"/>
                </a:cxn>
                <a:cxn ang="0">
                  <a:pos x="892" y="0"/>
                </a:cxn>
                <a:cxn ang="0">
                  <a:pos x="892" y="0"/>
                </a:cxn>
              </a:cxnLst>
              <a:rect l="0" t="0" r="r" b="b"/>
              <a:pathLst>
                <a:path w="892">
                  <a:moveTo>
                    <a:pt x="892" y="0"/>
                  </a:moveTo>
                  <a:lnTo>
                    <a:pt x="0" y="0"/>
                  </a:lnTo>
                  <a:lnTo>
                    <a:pt x="892" y="0"/>
                  </a:lnTo>
                  <a:lnTo>
                    <a:pt x="892" y="0"/>
                  </a:lnTo>
                  <a:close/>
                  <a:moveTo>
                    <a:pt x="892" y="0"/>
                  </a:moveTo>
                  <a:lnTo>
                    <a:pt x="892" y="0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4" name="Freeform 141"/>
            <p:cNvSpPr>
              <a:spLocks/>
            </p:cNvSpPr>
            <p:nvPr/>
          </p:nvSpPr>
          <p:spPr bwMode="auto">
            <a:xfrm>
              <a:off x="1021" y="1294"/>
              <a:ext cx="146" cy="109"/>
            </a:xfrm>
            <a:custGeom>
              <a:avLst/>
              <a:gdLst/>
              <a:ahLst/>
              <a:cxnLst>
                <a:cxn ang="0">
                  <a:pos x="72" y="96"/>
                </a:cxn>
                <a:cxn ang="0">
                  <a:pos x="42" y="90"/>
                </a:cxn>
                <a:cxn ang="0">
                  <a:pos x="18" y="84"/>
                </a:cxn>
                <a:cxn ang="0">
                  <a:pos x="6" y="66"/>
                </a:cxn>
                <a:cxn ang="0">
                  <a:pos x="0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42" y="6"/>
                </a:cxn>
                <a:cxn ang="0">
                  <a:pos x="72" y="0"/>
                </a:cxn>
                <a:cxn ang="0">
                  <a:pos x="96" y="6"/>
                </a:cxn>
                <a:cxn ang="0">
                  <a:pos x="119" y="12"/>
                </a:cxn>
                <a:cxn ang="0">
                  <a:pos x="131" y="30"/>
                </a:cxn>
                <a:cxn ang="0">
                  <a:pos x="137" y="48"/>
                </a:cxn>
                <a:cxn ang="0">
                  <a:pos x="131" y="66"/>
                </a:cxn>
                <a:cxn ang="0">
                  <a:pos x="119" y="84"/>
                </a:cxn>
                <a:cxn ang="0">
                  <a:pos x="96" y="90"/>
                </a:cxn>
                <a:cxn ang="0">
                  <a:pos x="72" y="96"/>
                </a:cxn>
                <a:cxn ang="0">
                  <a:pos x="72" y="96"/>
                </a:cxn>
              </a:cxnLst>
              <a:rect l="0" t="0" r="r" b="b"/>
              <a:pathLst>
                <a:path w="137" h="96">
                  <a:moveTo>
                    <a:pt x="72" y="96"/>
                  </a:moveTo>
                  <a:lnTo>
                    <a:pt x="42" y="90"/>
                  </a:lnTo>
                  <a:lnTo>
                    <a:pt x="18" y="84"/>
                  </a:lnTo>
                  <a:lnTo>
                    <a:pt x="6" y="66"/>
                  </a:lnTo>
                  <a:lnTo>
                    <a:pt x="0" y="48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72" y="0"/>
                  </a:lnTo>
                  <a:lnTo>
                    <a:pt x="96" y="6"/>
                  </a:lnTo>
                  <a:lnTo>
                    <a:pt x="119" y="12"/>
                  </a:lnTo>
                  <a:lnTo>
                    <a:pt x="131" y="30"/>
                  </a:lnTo>
                  <a:lnTo>
                    <a:pt x="137" y="48"/>
                  </a:lnTo>
                  <a:lnTo>
                    <a:pt x="131" y="66"/>
                  </a:lnTo>
                  <a:lnTo>
                    <a:pt x="119" y="84"/>
                  </a:lnTo>
                  <a:lnTo>
                    <a:pt x="96" y="90"/>
                  </a:lnTo>
                  <a:lnTo>
                    <a:pt x="72" y="96"/>
                  </a:lnTo>
                  <a:lnTo>
                    <a:pt x="72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5" name="Freeform 142"/>
            <p:cNvSpPr>
              <a:spLocks/>
            </p:cNvSpPr>
            <p:nvPr/>
          </p:nvSpPr>
          <p:spPr bwMode="auto">
            <a:xfrm>
              <a:off x="1021" y="1348"/>
              <a:ext cx="77" cy="55"/>
            </a:xfrm>
            <a:custGeom>
              <a:avLst/>
              <a:gdLst/>
              <a:ahLst/>
              <a:cxnLst>
                <a:cxn ang="0">
                  <a:pos x="72" y="48"/>
                </a:cxn>
                <a:cxn ang="0">
                  <a:pos x="42" y="42"/>
                </a:cxn>
                <a:cxn ang="0">
                  <a:pos x="18" y="36"/>
                </a:cxn>
                <a:cxn ang="0">
                  <a:pos x="6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18" y="36"/>
                </a:cxn>
                <a:cxn ang="0">
                  <a:pos x="42" y="42"/>
                </a:cxn>
                <a:cxn ang="0">
                  <a:pos x="72" y="48"/>
                </a:cxn>
                <a:cxn ang="0">
                  <a:pos x="72" y="48"/>
                </a:cxn>
              </a:cxnLst>
              <a:rect l="0" t="0" r="r" b="b"/>
              <a:pathLst>
                <a:path w="72" h="48">
                  <a:moveTo>
                    <a:pt x="72" y="48"/>
                  </a:moveTo>
                  <a:lnTo>
                    <a:pt x="42" y="42"/>
                  </a:lnTo>
                  <a:lnTo>
                    <a:pt x="18" y="36"/>
                  </a:lnTo>
                  <a:lnTo>
                    <a:pt x="6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18" y="36"/>
                  </a:lnTo>
                  <a:lnTo>
                    <a:pt x="42" y="42"/>
                  </a:lnTo>
                  <a:lnTo>
                    <a:pt x="72" y="48"/>
                  </a:lnTo>
                  <a:lnTo>
                    <a:pt x="72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6" name="Freeform 143"/>
            <p:cNvSpPr>
              <a:spLocks noEditPoints="1"/>
            </p:cNvSpPr>
            <p:nvPr/>
          </p:nvSpPr>
          <p:spPr bwMode="auto">
            <a:xfrm>
              <a:off x="1021" y="1294"/>
              <a:ext cx="77" cy="5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42" y="6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42" y="6"/>
                </a:cxn>
                <a:cxn ang="0">
                  <a:pos x="18" y="12"/>
                </a:cxn>
                <a:cxn ang="0">
                  <a:pos x="6" y="30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72" h="48">
                  <a:moveTo>
                    <a:pt x="0" y="48"/>
                  </a:moveTo>
                  <a:lnTo>
                    <a:pt x="6" y="30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42" y="6"/>
                  </a:lnTo>
                  <a:lnTo>
                    <a:pt x="18" y="12"/>
                  </a:lnTo>
                  <a:lnTo>
                    <a:pt x="6" y="30"/>
                  </a:lnTo>
                  <a:lnTo>
                    <a:pt x="0" y="48"/>
                  </a:lnTo>
                  <a:lnTo>
                    <a:pt x="0" y="48"/>
                  </a:lnTo>
                  <a:close/>
                  <a:moveTo>
                    <a:pt x="0" y="48"/>
                  </a:move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7" name="Freeform 144"/>
            <p:cNvSpPr>
              <a:spLocks noEditPoints="1"/>
            </p:cNvSpPr>
            <p:nvPr/>
          </p:nvSpPr>
          <p:spPr bwMode="auto">
            <a:xfrm>
              <a:off x="1098" y="1294"/>
              <a:ext cx="69" cy="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6"/>
                </a:cxn>
                <a:cxn ang="0">
                  <a:pos x="47" y="12"/>
                </a:cxn>
                <a:cxn ang="0">
                  <a:pos x="59" y="30"/>
                </a:cxn>
                <a:cxn ang="0">
                  <a:pos x="65" y="48"/>
                </a:cxn>
                <a:cxn ang="0">
                  <a:pos x="65" y="48"/>
                </a:cxn>
                <a:cxn ang="0">
                  <a:pos x="59" y="30"/>
                </a:cxn>
                <a:cxn ang="0">
                  <a:pos x="47" y="12"/>
                </a:cxn>
                <a:cxn ang="0">
                  <a:pos x="2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5" h="48">
                  <a:moveTo>
                    <a:pt x="0" y="0"/>
                  </a:moveTo>
                  <a:lnTo>
                    <a:pt x="24" y="6"/>
                  </a:lnTo>
                  <a:lnTo>
                    <a:pt x="47" y="12"/>
                  </a:lnTo>
                  <a:lnTo>
                    <a:pt x="59" y="30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59" y="30"/>
                  </a:lnTo>
                  <a:lnTo>
                    <a:pt x="47" y="12"/>
                  </a:lnTo>
                  <a:lnTo>
                    <a:pt x="24" y="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8" name="Freeform 145"/>
            <p:cNvSpPr>
              <a:spLocks noEditPoints="1"/>
            </p:cNvSpPr>
            <p:nvPr/>
          </p:nvSpPr>
          <p:spPr bwMode="auto">
            <a:xfrm>
              <a:off x="1098" y="1348"/>
              <a:ext cx="69" cy="55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59" y="18"/>
                </a:cxn>
                <a:cxn ang="0">
                  <a:pos x="47" y="36"/>
                </a:cxn>
                <a:cxn ang="0">
                  <a:pos x="24" y="42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4" y="42"/>
                </a:cxn>
                <a:cxn ang="0">
                  <a:pos x="47" y="36"/>
                </a:cxn>
                <a:cxn ang="0">
                  <a:pos x="59" y="18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65" y="0"/>
                </a:cxn>
              </a:cxnLst>
              <a:rect l="0" t="0" r="r" b="b"/>
              <a:pathLst>
                <a:path w="65" h="48">
                  <a:moveTo>
                    <a:pt x="65" y="0"/>
                  </a:moveTo>
                  <a:lnTo>
                    <a:pt x="59" y="18"/>
                  </a:lnTo>
                  <a:lnTo>
                    <a:pt x="47" y="36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4" y="42"/>
                  </a:lnTo>
                  <a:lnTo>
                    <a:pt x="47" y="36"/>
                  </a:lnTo>
                  <a:lnTo>
                    <a:pt x="59" y="18"/>
                  </a:lnTo>
                  <a:lnTo>
                    <a:pt x="65" y="0"/>
                  </a:lnTo>
                  <a:lnTo>
                    <a:pt x="65" y="0"/>
                  </a:lnTo>
                  <a:close/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9" name="Freeform 146"/>
            <p:cNvSpPr>
              <a:spLocks/>
            </p:cNvSpPr>
            <p:nvPr/>
          </p:nvSpPr>
          <p:spPr bwMode="auto">
            <a:xfrm>
              <a:off x="1098" y="1403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0" name="Freeform 147"/>
            <p:cNvSpPr>
              <a:spLocks/>
            </p:cNvSpPr>
            <p:nvPr/>
          </p:nvSpPr>
          <p:spPr bwMode="auto">
            <a:xfrm>
              <a:off x="1027" y="3067"/>
              <a:ext cx="146" cy="107"/>
            </a:xfrm>
            <a:custGeom>
              <a:avLst/>
              <a:gdLst/>
              <a:ahLst/>
              <a:cxnLst>
                <a:cxn ang="0">
                  <a:pos x="66" y="95"/>
                </a:cxn>
                <a:cxn ang="0">
                  <a:pos x="42" y="89"/>
                </a:cxn>
                <a:cxn ang="0">
                  <a:pos x="18" y="83"/>
                </a:cxn>
                <a:cxn ang="0">
                  <a:pos x="6" y="65"/>
                </a:cxn>
                <a:cxn ang="0">
                  <a:pos x="0" y="47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42" y="6"/>
                </a:cxn>
                <a:cxn ang="0">
                  <a:pos x="66" y="0"/>
                </a:cxn>
                <a:cxn ang="0">
                  <a:pos x="96" y="6"/>
                </a:cxn>
                <a:cxn ang="0">
                  <a:pos x="119" y="12"/>
                </a:cxn>
                <a:cxn ang="0">
                  <a:pos x="131" y="30"/>
                </a:cxn>
                <a:cxn ang="0">
                  <a:pos x="137" y="47"/>
                </a:cxn>
                <a:cxn ang="0">
                  <a:pos x="131" y="65"/>
                </a:cxn>
                <a:cxn ang="0">
                  <a:pos x="119" y="83"/>
                </a:cxn>
                <a:cxn ang="0">
                  <a:pos x="96" y="89"/>
                </a:cxn>
                <a:cxn ang="0">
                  <a:pos x="66" y="95"/>
                </a:cxn>
                <a:cxn ang="0">
                  <a:pos x="66" y="95"/>
                </a:cxn>
              </a:cxnLst>
              <a:rect l="0" t="0" r="r" b="b"/>
              <a:pathLst>
                <a:path w="137" h="95">
                  <a:moveTo>
                    <a:pt x="66" y="95"/>
                  </a:moveTo>
                  <a:lnTo>
                    <a:pt x="42" y="89"/>
                  </a:lnTo>
                  <a:lnTo>
                    <a:pt x="18" y="83"/>
                  </a:lnTo>
                  <a:lnTo>
                    <a:pt x="6" y="65"/>
                  </a:lnTo>
                  <a:lnTo>
                    <a:pt x="0" y="47"/>
                  </a:lnTo>
                  <a:lnTo>
                    <a:pt x="6" y="30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66" y="0"/>
                  </a:lnTo>
                  <a:lnTo>
                    <a:pt x="96" y="6"/>
                  </a:lnTo>
                  <a:lnTo>
                    <a:pt x="119" y="12"/>
                  </a:lnTo>
                  <a:lnTo>
                    <a:pt x="131" y="30"/>
                  </a:lnTo>
                  <a:lnTo>
                    <a:pt x="137" y="47"/>
                  </a:lnTo>
                  <a:lnTo>
                    <a:pt x="131" y="65"/>
                  </a:lnTo>
                  <a:lnTo>
                    <a:pt x="119" y="83"/>
                  </a:lnTo>
                  <a:lnTo>
                    <a:pt x="96" y="89"/>
                  </a:lnTo>
                  <a:lnTo>
                    <a:pt x="66" y="95"/>
                  </a:lnTo>
                  <a:lnTo>
                    <a:pt x="66" y="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1" name="Freeform 148"/>
            <p:cNvSpPr>
              <a:spLocks/>
            </p:cNvSpPr>
            <p:nvPr/>
          </p:nvSpPr>
          <p:spPr bwMode="auto">
            <a:xfrm>
              <a:off x="1027" y="3120"/>
              <a:ext cx="71" cy="54"/>
            </a:xfrm>
            <a:custGeom>
              <a:avLst/>
              <a:gdLst/>
              <a:ahLst/>
              <a:cxnLst>
                <a:cxn ang="0">
                  <a:pos x="66" y="48"/>
                </a:cxn>
                <a:cxn ang="0">
                  <a:pos x="42" y="42"/>
                </a:cxn>
                <a:cxn ang="0">
                  <a:pos x="18" y="36"/>
                </a:cxn>
                <a:cxn ang="0">
                  <a:pos x="6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18" y="36"/>
                </a:cxn>
                <a:cxn ang="0">
                  <a:pos x="42" y="42"/>
                </a:cxn>
                <a:cxn ang="0">
                  <a:pos x="66" y="48"/>
                </a:cxn>
                <a:cxn ang="0">
                  <a:pos x="66" y="48"/>
                </a:cxn>
              </a:cxnLst>
              <a:rect l="0" t="0" r="r" b="b"/>
              <a:pathLst>
                <a:path w="66" h="48">
                  <a:moveTo>
                    <a:pt x="66" y="48"/>
                  </a:moveTo>
                  <a:lnTo>
                    <a:pt x="42" y="42"/>
                  </a:lnTo>
                  <a:lnTo>
                    <a:pt x="18" y="36"/>
                  </a:lnTo>
                  <a:lnTo>
                    <a:pt x="6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18" y="36"/>
                  </a:lnTo>
                  <a:lnTo>
                    <a:pt x="42" y="42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2" name="Freeform 149"/>
            <p:cNvSpPr>
              <a:spLocks noEditPoints="1"/>
            </p:cNvSpPr>
            <p:nvPr/>
          </p:nvSpPr>
          <p:spPr bwMode="auto">
            <a:xfrm>
              <a:off x="1027" y="3067"/>
              <a:ext cx="71" cy="5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6" y="30"/>
                </a:cxn>
                <a:cxn ang="0">
                  <a:pos x="18" y="12"/>
                </a:cxn>
                <a:cxn ang="0">
                  <a:pos x="42" y="6"/>
                </a:cxn>
                <a:cxn ang="0">
                  <a:pos x="66" y="0"/>
                </a:cxn>
                <a:cxn ang="0">
                  <a:pos x="66" y="0"/>
                </a:cxn>
                <a:cxn ang="0">
                  <a:pos x="42" y="6"/>
                </a:cxn>
                <a:cxn ang="0">
                  <a:pos x="18" y="12"/>
                </a:cxn>
                <a:cxn ang="0">
                  <a:pos x="6" y="30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66" h="47">
                  <a:moveTo>
                    <a:pt x="0" y="47"/>
                  </a:moveTo>
                  <a:lnTo>
                    <a:pt x="6" y="30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42" y="6"/>
                  </a:lnTo>
                  <a:lnTo>
                    <a:pt x="18" y="12"/>
                  </a:lnTo>
                  <a:lnTo>
                    <a:pt x="6" y="30"/>
                  </a:lnTo>
                  <a:lnTo>
                    <a:pt x="0" y="47"/>
                  </a:lnTo>
                  <a:lnTo>
                    <a:pt x="0" y="47"/>
                  </a:lnTo>
                  <a:close/>
                  <a:moveTo>
                    <a:pt x="0" y="47"/>
                  </a:move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3" name="Freeform 150"/>
            <p:cNvSpPr>
              <a:spLocks noEditPoints="1"/>
            </p:cNvSpPr>
            <p:nvPr/>
          </p:nvSpPr>
          <p:spPr bwMode="auto">
            <a:xfrm>
              <a:off x="1098" y="3067"/>
              <a:ext cx="75" cy="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6"/>
                </a:cxn>
                <a:cxn ang="0">
                  <a:pos x="53" y="12"/>
                </a:cxn>
                <a:cxn ang="0">
                  <a:pos x="65" y="30"/>
                </a:cxn>
                <a:cxn ang="0">
                  <a:pos x="71" y="47"/>
                </a:cxn>
                <a:cxn ang="0">
                  <a:pos x="71" y="47"/>
                </a:cxn>
                <a:cxn ang="0">
                  <a:pos x="65" y="30"/>
                </a:cxn>
                <a:cxn ang="0">
                  <a:pos x="53" y="12"/>
                </a:cxn>
                <a:cxn ang="0">
                  <a:pos x="3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1" h="47">
                  <a:moveTo>
                    <a:pt x="0" y="0"/>
                  </a:moveTo>
                  <a:lnTo>
                    <a:pt x="30" y="6"/>
                  </a:lnTo>
                  <a:lnTo>
                    <a:pt x="53" y="12"/>
                  </a:lnTo>
                  <a:lnTo>
                    <a:pt x="65" y="30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65" y="30"/>
                  </a:lnTo>
                  <a:lnTo>
                    <a:pt x="53" y="12"/>
                  </a:lnTo>
                  <a:lnTo>
                    <a:pt x="30" y="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4" name="Freeform 151"/>
            <p:cNvSpPr>
              <a:spLocks noEditPoints="1"/>
            </p:cNvSpPr>
            <p:nvPr/>
          </p:nvSpPr>
          <p:spPr bwMode="auto">
            <a:xfrm>
              <a:off x="1098" y="3120"/>
              <a:ext cx="75" cy="54"/>
            </a:xfrm>
            <a:custGeom>
              <a:avLst/>
              <a:gdLst/>
              <a:ahLst/>
              <a:cxnLst>
                <a:cxn ang="0">
                  <a:pos x="71" y="0"/>
                </a:cxn>
                <a:cxn ang="0">
                  <a:pos x="65" y="18"/>
                </a:cxn>
                <a:cxn ang="0">
                  <a:pos x="53" y="36"/>
                </a:cxn>
                <a:cxn ang="0">
                  <a:pos x="30" y="42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30" y="42"/>
                </a:cxn>
                <a:cxn ang="0">
                  <a:pos x="53" y="36"/>
                </a:cxn>
                <a:cxn ang="0">
                  <a:pos x="65" y="18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71" y="0"/>
                </a:cxn>
              </a:cxnLst>
              <a:rect l="0" t="0" r="r" b="b"/>
              <a:pathLst>
                <a:path w="71" h="48">
                  <a:moveTo>
                    <a:pt x="71" y="0"/>
                  </a:moveTo>
                  <a:lnTo>
                    <a:pt x="65" y="18"/>
                  </a:lnTo>
                  <a:lnTo>
                    <a:pt x="53" y="36"/>
                  </a:lnTo>
                  <a:lnTo>
                    <a:pt x="30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30" y="42"/>
                  </a:lnTo>
                  <a:lnTo>
                    <a:pt x="53" y="36"/>
                  </a:lnTo>
                  <a:lnTo>
                    <a:pt x="65" y="18"/>
                  </a:ln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5" name="Freeform 152"/>
            <p:cNvSpPr>
              <a:spLocks/>
            </p:cNvSpPr>
            <p:nvPr/>
          </p:nvSpPr>
          <p:spPr bwMode="auto">
            <a:xfrm>
              <a:off x="1098" y="31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6" name="Freeform 153"/>
            <p:cNvSpPr>
              <a:spLocks/>
            </p:cNvSpPr>
            <p:nvPr/>
          </p:nvSpPr>
          <p:spPr bwMode="auto">
            <a:xfrm>
              <a:off x="2081" y="1988"/>
              <a:ext cx="83" cy="4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0"/>
                </a:cxn>
                <a:cxn ang="0">
                  <a:pos x="78" y="436"/>
                </a:cxn>
                <a:cxn ang="0">
                  <a:pos x="0" y="43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8" h="436">
                  <a:moveTo>
                    <a:pt x="0" y="0"/>
                  </a:moveTo>
                  <a:lnTo>
                    <a:pt x="78" y="0"/>
                  </a:lnTo>
                  <a:lnTo>
                    <a:pt x="78" y="436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7" name="Freeform 154"/>
            <p:cNvSpPr>
              <a:spLocks/>
            </p:cNvSpPr>
            <p:nvPr/>
          </p:nvSpPr>
          <p:spPr bwMode="auto">
            <a:xfrm>
              <a:off x="2030" y="2453"/>
              <a:ext cx="96" cy="34"/>
            </a:xfrm>
            <a:custGeom>
              <a:avLst/>
              <a:gdLst/>
              <a:ahLst/>
              <a:cxnLst>
                <a:cxn ang="0">
                  <a:pos x="90" y="30"/>
                </a:cxn>
                <a:cxn ang="0">
                  <a:pos x="0" y="0"/>
                </a:cxn>
                <a:cxn ang="0">
                  <a:pos x="90" y="30"/>
                </a:cxn>
                <a:cxn ang="0">
                  <a:pos x="90" y="30"/>
                </a:cxn>
              </a:cxnLst>
              <a:rect l="0" t="0" r="r" b="b"/>
              <a:pathLst>
                <a:path w="90" h="30">
                  <a:moveTo>
                    <a:pt x="90" y="30"/>
                  </a:moveTo>
                  <a:lnTo>
                    <a:pt x="0" y="0"/>
                  </a:lnTo>
                  <a:lnTo>
                    <a:pt x="90" y="30"/>
                  </a:lnTo>
                  <a:lnTo>
                    <a:pt x="9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8" name="Freeform 155"/>
            <p:cNvSpPr>
              <a:spLocks noEditPoints="1"/>
            </p:cNvSpPr>
            <p:nvPr/>
          </p:nvSpPr>
          <p:spPr bwMode="auto">
            <a:xfrm>
              <a:off x="2030" y="2419"/>
              <a:ext cx="96" cy="3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9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90" h="30">
                  <a:moveTo>
                    <a:pt x="0" y="30"/>
                  </a:moveTo>
                  <a:lnTo>
                    <a:pt x="90" y="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39" name="Freeform 156"/>
            <p:cNvSpPr>
              <a:spLocks noEditPoints="1"/>
            </p:cNvSpPr>
            <p:nvPr/>
          </p:nvSpPr>
          <p:spPr bwMode="auto">
            <a:xfrm>
              <a:off x="2126" y="2392"/>
              <a:ext cx="95" cy="2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89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89" h="24">
                  <a:moveTo>
                    <a:pt x="0" y="24"/>
                  </a:moveTo>
                  <a:lnTo>
                    <a:pt x="89" y="0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0" name="Freeform 157"/>
            <p:cNvSpPr>
              <a:spLocks noEditPoints="1"/>
            </p:cNvSpPr>
            <p:nvPr/>
          </p:nvSpPr>
          <p:spPr bwMode="auto">
            <a:xfrm>
              <a:off x="2126" y="2360"/>
              <a:ext cx="95" cy="32"/>
            </a:xfrm>
            <a:custGeom>
              <a:avLst/>
              <a:gdLst/>
              <a:ahLst/>
              <a:cxnLst>
                <a:cxn ang="0">
                  <a:pos x="89" y="29"/>
                </a:cxn>
                <a:cxn ang="0">
                  <a:pos x="0" y="0"/>
                </a:cxn>
                <a:cxn ang="0">
                  <a:pos x="89" y="29"/>
                </a:cxn>
                <a:cxn ang="0">
                  <a:pos x="89" y="29"/>
                </a:cxn>
                <a:cxn ang="0">
                  <a:pos x="89" y="29"/>
                </a:cxn>
                <a:cxn ang="0">
                  <a:pos x="89" y="29"/>
                </a:cxn>
                <a:cxn ang="0">
                  <a:pos x="89" y="29"/>
                </a:cxn>
              </a:cxnLst>
              <a:rect l="0" t="0" r="r" b="b"/>
              <a:pathLst>
                <a:path w="89" h="29">
                  <a:moveTo>
                    <a:pt x="89" y="29"/>
                  </a:moveTo>
                  <a:lnTo>
                    <a:pt x="0" y="0"/>
                  </a:lnTo>
                  <a:lnTo>
                    <a:pt x="89" y="29"/>
                  </a:lnTo>
                  <a:lnTo>
                    <a:pt x="89" y="29"/>
                  </a:lnTo>
                  <a:close/>
                  <a:moveTo>
                    <a:pt x="89" y="29"/>
                  </a:moveTo>
                  <a:lnTo>
                    <a:pt x="89" y="29"/>
                  </a:lnTo>
                  <a:lnTo>
                    <a:pt x="89" y="29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1" name="Freeform 158"/>
            <p:cNvSpPr>
              <a:spLocks noEditPoints="1"/>
            </p:cNvSpPr>
            <p:nvPr/>
          </p:nvSpPr>
          <p:spPr bwMode="auto">
            <a:xfrm>
              <a:off x="2126" y="2360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2" name="Freeform 159"/>
            <p:cNvSpPr>
              <a:spLocks noEditPoints="1"/>
            </p:cNvSpPr>
            <p:nvPr/>
          </p:nvSpPr>
          <p:spPr bwMode="auto">
            <a:xfrm>
              <a:off x="2030" y="2326"/>
              <a:ext cx="96" cy="34"/>
            </a:xfrm>
            <a:custGeom>
              <a:avLst/>
              <a:gdLst/>
              <a:ahLst/>
              <a:cxnLst>
                <a:cxn ang="0">
                  <a:pos x="90" y="30"/>
                </a:cxn>
                <a:cxn ang="0">
                  <a:pos x="0" y="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</a:cxnLst>
              <a:rect l="0" t="0" r="r" b="b"/>
              <a:pathLst>
                <a:path w="90" h="30">
                  <a:moveTo>
                    <a:pt x="90" y="30"/>
                  </a:moveTo>
                  <a:lnTo>
                    <a:pt x="0" y="0"/>
                  </a:lnTo>
                  <a:lnTo>
                    <a:pt x="90" y="30"/>
                  </a:lnTo>
                  <a:lnTo>
                    <a:pt x="90" y="30"/>
                  </a:lnTo>
                  <a:close/>
                  <a:moveTo>
                    <a:pt x="90" y="30"/>
                  </a:moveTo>
                  <a:lnTo>
                    <a:pt x="90" y="30"/>
                  </a:lnTo>
                  <a:lnTo>
                    <a:pt x="9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" name="Freeform 160"/>
            <p:cNvSpPr>
              <a:spLocks noEditPoints="1"/>
            </p:cNvSpPr>
            <p:nvPr/>
          </p:nvSpPr>
          <p:spPr bwMode="auto">
            <a:xfrm>
              <a:off x="2030" y="2299"/>
              <a:ext cx="96" cy="2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0" h="24">
                  <a:moveTo>
                    <a:pt x="0" y="24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4" name="Freeform 161"/>
            <p:cNvSpPr>
              <a:spLocks noEditPoints="1"/>
            </p:cNvSpPr>
            <p:nvPr/>
          </p:nvSpPr>
          <p:spPr bwMode="auto">
            <a:xfrm>
              <a:off x="2126" y="2265"/>
              <a:ext cx="95" cy="3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89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9" h="30">
                  <a:moveTo>
                    <a:pt x="0" y="30"/>
                  </a:moveTo>
                  <a:lnTo>
                    <a:pt x="89" y="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5" name="Freeform 162"/>
            <p:cNvSpPr>
              <a:spLocks noEditPoints="1"/>
            </p:cNvSpPr>
            <p:nvPr/>
          </p:nvSpPr>
          <p:spPr bwMode="auto">
            <a:xfrm>
              <a:off x="2126" y="2238"/>
              <a:ext cx="95" cy="27"/>
            </a:xfrm>
            <a:custGeom>
              <a:avLst/>
              <a:gdLst/>
              <a:ahLst/>
              <a:cxnLst>
                <a:cxn ang="0">
                  <a:pos x="89" y="24"/>
                </a:cxn>
                <a:cxn ang="0">
                  <a:pos x="0" y="0"/>
                </a:cxn>
                <a:cxn ang="0">
                  <a:pos x="89" y="24"/>
                </a:cxn>
                <a:cxn ang="0">
                  <a:pos x="89" y="24"/>
                </a:cxn>
                <a:cxn ang="0">
                  <a:pos x="89" y="24"/>
                </a:cxn>
                <a:cxn ang="0">
                  <a:pos x="89" y="24"/>
                </a:cxn>
                <a:cxn ang="0">
                  <a:pos x="89" y="24"/>
                </a:cxn>
              </a:cxnLst>
              <a:rect l="0" t="0" r="r" b="b"/>
              <a:pathLst>
                <a:path w="89" h="24">
                  <a:moveTo>
                    <a:pt x="89" y="24"/>
                  </a:moveTo>
                  <a:lnTo>
                    <a:pt x="0" y="0"/>
                  </a:lnTo>
                  <a:lnTo>
                    <a:pt x="89" y="24"/>
                  </a:lnTo>
                  <a:lnTo>
                    <a:pt x="89" y="24"/>
                  </a:lnTo>
                  <a:close/>
                  <a:moveTo>
                    <a:pt x="89" y="24"/>
                  </a:moveTo>
                  <a:lnTo>
                    <a:pt x="89" y="24"/>
                  </a:lnTo>
                  <a:lnTo>
                    <a:pt x="89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6" name="Freeform 163"/>
            <p:cNvSpPr>
              <a:spLocks noEditPoints="1"/>
            </p:cNvSpPr>
            <p:nvPr/>
          </p:nvSpPr>
          <p:spPr bwMode="auto">
            <a:xfrm>
              <a:off x="2030" y="2204"/>
              <a:ext cx="96" cy="34"/>
            </a:xfrm>
            <a:custGeom>
              <a:avLst/>
              <a:gdLst/>
              <a:ahLst/>
              <a:cxnLst>
                <a:cxn ang="0">
                  <a:pos x="90" y="30"/>
                </a:cxn>
                <a:cxn ang="0">
                  <a:pos x="0" y="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</a:cxnLst>
              <a:rect l="0" t="0" r="r" b="b"/>
              <a:pathLst>
                <a:path w="90" h="30">
                  <a:moveTo>
                    <a:pt x="90" y="30"/>
                  </a:moveTo>
                  <a:lnTo>
                    <a:pt x="0" y="0"/>
                  </a:lnTo>
                  <a:lnTo>
                    <a:pt x="90" y="30"/>
                  </a:lnTo>
                  <a:lnTo>
                    <a:pt x="90" y="30"/>
                  </a:lnTo>
                  <a:close/>
                  <a:moveTo>
                    <a:pt x="90" y="30"/>
                  </a:moveTo>
                  <a:lnTo>
                    <a:pt x="90" y="30"/>
                  </a:lnTo>
                  <a:lnTo>
                    <a:pt x="9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7" name="Freeform 164"/>
            <p:cNvSpPr>
              <a:spLocks noEditPoints="1"/>
            </p:cNvSpPr>
            <p:nvPr/>
          </p:nvSpPr>
          <p:spPr bwMode="auto">
            <a:xfrm>
              <a:off x="2030" y="2170"/>
              <a:ext cx="96" cy="3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9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90" h="30">
                  <a:moveTo>
                    <a:pt x="0" y="30"/>
                  </a:moveTo>
                  <a:lnTo>
                    <a:pt x="90" y="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8" name="Freeform 165"/>
            <p:cNvSpPr>
              <a:spLocks noEditPoints="1"/>
            </p:cNvSpPr>
            <p:nvPr/>
          </p:nvSpPr>
          <p:spPr bwMode="auto">
            <a:xfrm>
              <a:off x="2126" y="2143"/>
              <a:ext cx="95" cy="2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89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89" h="24">
                  <a:moveTo>
                    <a:pt x="0" y="24"/>
                  </a:moveTo>
                  <a:lnTo>
                    <a:pt x="89" y="0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9" name="Freeform 166"/>
            <p:cNvSpPr>
              <a:spLocks noEditPoints="1"/>
            </p:cNvSpPr>
            <p:nvPr/>
          </p:nvSpPr>
          <p:spPr bwMode="auto">
            <a:xfrm>
              <a:off x="2126" y="2110"/>
              <a:ext cx="95" cy="33"/>
            </a:xfrm>
            <a:custGeom>
              <a:avLst/>
              <a:gdLst/>
              <a:ahLst/>
              <a:cxnLst>
                <a:cxn ang="0">
                  <a:pos x="89" y="29"/>
                </a:cxn>
                <a:cxn ang="0">
                  <a:pos x="0" y="0"/>
                </a:cxn>
                <a:cxn ang="0">
                  <a:pos x="89" y="29"/>
                </a:cxn>
                <a:cxn ang="0">
                  <a:pos x="89" y="29"/>
                </a:cxn>
                <a:cxn ang="0">
                  <a:pos x="89" y="29"/>
                </a:cxn>
                <a:cxn ang="0">
                  <a:pos x="89" y="29"/>
                </a:cxn>
                <a:cxn ang="0">
                  <a:pos x="89" y="29"/>
                </a:cxn>
              </a:cxnLst>
              <a:rect l="0" t="0" r="r" b="b"/>
              <a:pathLst>
                <a:path w="89" h="29">
                  <a:moveTo>
                    <a:pt x="89" y="29"/>
                  </a:moveTo>
                  <a:lnTo>
                    <a:pt x="0" y="0"/>
                  </a:lnTo>
                  <a:lnTo>
                    <a:pt x="89" y="29"/>
                  </a:lnTo>
                  <a:lnTo>
                    <a:pt x="89" y="29"/>
                  </a:lnTo>
                  <a:close/>
                  <a:moveTo>
                    <a:pt x="89" y="29"/>
                  </a:moveTo>
                  <a:lnTo>
                    <a:pt x="89" y="29"/>
                  </a:lnTo>
                  <a:lnTo>
                    <a:pt x="89" y="29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0" name="Freeform 167"/>
            <p:cNvSpPr>
              <a:spLocks noEditPoints="1"/>
            </p:cNvSpPr>
            <p:nvPr/>
          </p:nvSpPr>
          <p:spPr bwMode="auto">
            <a:xfrm>
              <a:off x="2030" y="2076"/>
              <a:ext cx="96" cy="34"/>
            </a:xfrm>
            <a:custGeom>
              <a:avLst/>
              <a:gdLst/>
              <a:ahLst/>
              <a:cxnLst>
                <a:cxn ang="0">
                  <a:pos x="90" y="30"/>
                </a:cxn>
                <a:cxn ang="0">
                  <a:pos x="0" y="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</a:cxnLst>
              <a:rect l="0" t="0" r="r" b="b"/>
              <a:pathLst>
                <a:path w="90" h="30">
                  <a:moveTo>
                    <a:pt x="90" y="30"/>
                  </a:moveTo>
                  <a:lnTo>
                    <a:pt x="0" y="0"/>
                  </a:lnTo>
                  <a:lnTo>
                    <a:pt x="90" y="30"/>
                  </a:lnTo>
                  <a:lnTo>
                    <a:pt x="90" y="30"/>
                  </a:lnTo>
                  <a:close/>
                  <a:moveTo>
                    <a:pt x="90" y="30"/>
                  </a:moveTo>
                  <a:lnTo>
                    <a:pt x="90" y="30"/>
                  </a:lnTo>
                  <a:lnTo>
                    <a:pt x="9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1" name="Freeform 168"/>
            <p:cNvSpPr>
              <a:spLocks noEditPoints="1"/>
            </p:cNvSpPr>
            <p:nvPr/>
          </p:nvSpPr>
          <p:spPr bwMode="auto">
            <a:xfrm>
              <a:off x="2030" y="2049"/>
              <a:ext cx="96" cy="2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0" h="24">
                  <a:moveTo>
                    <a:pt x="0" y="24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2" name="Freeform 169"/>
            <p:cNvSpPr>
              <a:spLocks noEditPoints="1"/>
            </p:cNvSpPr>
            <p:nvPr/>
          </p:nvSpPr>
          <p:spPr bwMode="auto">
            <a:xfrm>
              <a:off x="2126" y="2015"/>
              <a:ext cx="95" cy="3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89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9" h="30">
                  <a:moveTo>
                    <a:pt x="0" y="30"/>
                  </a:moveTo>
                  <a:lnTo>
                    <a:pt x="89" y="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3" name="Freeform 170"/>
            <p:cNvSpPr>
              <a:spLocks noEditPoints="1"/>
            </p:cNvSpPr>
            <p:nvPr/>
          </p:nvSpPr>
          <p:spPr bwMode="auto">
            <a:xfrm>
              <a:off x="2119" y="1982"/>
              <a:ext cx="102" cy="33"/>
            </a:xfrm>
            <a:custGeom>
              <a:avLst/>
              <a:gdLst/>
              <a:ahLst/>
              <a:cxnLst>
                <a:cxn ang="0">
                  <a:pos x="95" y="30"/>
                </a:cxn>
                <a:cxn ang="0">
                  <a:pos x="0" y="0"/>
                </a:cxn>
                <a:cxn ang="0">
                  <a:pos x="95" y="30"/>
                </a:cxn>
                <a:cxn ang="0">
                  <a:pos x="95" y="30"/>
                </a:cxn>
                <a:cxn ang="0">
                  <a:pos x="95" y="30"/>
                </a:cxn>
                <a:cxn ang="0">
                  <a:pos x="95" y="30"/>
                </a:cxn>
                <a:cxn ang="0">
                  <a:pos x="95" y="30"/>
                </a:cxn>
              </a:cxnLst>
              <a:rect l="0" t="0" r="r" b="b"/>
              <a:pathLst>
                <a:path w="95" h="30">
                  <a:moveTo>
                    <a:pt x="95" y="30"/>
                  </a:moveTo>
                  <a:lnTo>
                    <a:pt x="0" y="0"/>
                  </a:lnTo>
                  <a:lnTo>
                    <a:pt x="95" y="30"/>
                  </a:lnTo>
                  <a:lnTo>
                    <a:pt x="95" y="30"/>
                  </a:lnTo>
                  <a:close/>
                  <a:moveTo>
                    <a:pt x="95" y="30"/>
                  </a:moveTo>
                  <a:lnTo>
                    <a:pt x="95" y="30"/>
                  </a:lnTo>
                  <a:lnTo>
                    <a:pt x="95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4" name="Freeform 171"/>
            <p:cNvSpPr>
              <a:spLocks noEditPoints="1"/>
            </p:cNvSpPr>
            <p:nvPr/>
          </p:nvSpPr>
          <p:spPr bwMode="auto">
            <a:xfrm>
              <a:off x="2394" y="2150"/>
              <a:ext cx="191" cy="155"/>
            </a:xfrm>
            <a:custGeom>
              <a:avLst/>
              <a:gdLst/>
              <a:ahLst/>
              <a:cxnLst>
                <a:cxn ang="0">
                  <a:pos x="173" y="138"/>
                </a:cxn>
                <a:cxn ang="0">
                  <a:pos x="161" y="138"/>
                </a:cxn>
                <a:cxn ang="0">
                  <a:pos x="155" y="132"/>
                </a:cxn>
                <a:cxn ang="0">
                  <a:pos x="149" y="120"/>
                </a:cxn>
                <a:cxn ang="0">
                  <a:pos x="120" y="66"/>
                </a:cxn>
                <a:cxn ang="0">
                  <a:pos x="149" y="60"/>
                </a:cxn>
                <a:cxn ang="0">
                  <a:pos x="167" y="54"/>
                </a:cxn>
                <a:cxn ang="0">
                  <a:pos x="173" y="42"/>
                </a:cxn>
                <a:cxn ang="0">
                  <a:pos x="179" y="30"/>
                </a:cxn>
                <a:cxn ang="0">
                  <a:pos x="173" y="12"/>
                </a:cxn>
                <a:cxn ang="0">
                  <a:pos x="155" y="6"/>
                </a:cxn>
                <a:cxn ang="0">
                  <a:pos x="131" y="0"/>
                </a:cxn>
                <a:cxn ang="0">
                  <a:pos x="120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60" y="6"/>
                </a:cxn>
                <a:cxn ang="0">
                  <a:pos x="66" y="12"/>
                </a:cxn>
                <a:cxn ang="0">
                  <a:pos x="66" y="18"/>
                </a:cxn>
                <a:cxn ang="0">
                  <a:pos x="66" y="24"/>
                </a:cxn>
                <a:cxn ang="0">
                  <a:pos x="24" y="120"/>
                </a:cxn>
                <a:cxn ang="0">
                  <a:pos x="18" y="132"/>
                </a:cxn>
                <a:cxn ang="0">
                  <a:pos x="0" y="138"/>
                </a:cxn>
                <a:cxn ang="0">
                  <a:pos x="0" y="138"/>
                </a:cxn>
                <a:cxn ang="0">
                  <a:pos x="72" y="138"/>
                </a:cxn>
                <a:cxn ang="0">
                  <a:pos x="72" y="138"/>
                </a:cxn>
                <a:cxn ang="0">
                  <a:pos x="60" y="132"/>
                </a:cxn>
                <a:cxn ang="0">
                  <a:pos x="54" y="126"/>
                </a:cxn>
                <a:cxn ang="0">
                  <a:pos x="54" y="126"/>
                </a:cxn>
                <a:cxn ang="0">
                  <a:pos x="60" y="114"/>
                </a:cxn>
                <a:cxn ang="0">
                  <a:pos x="72" y="72"/>
                </a:cxn>
                <a:cxn ang="0">
                  <a:pos x="96" y="72"/>
                </a:cxn>
                <a:cxn ang="0">
                  <a:pos x="131" y="138"/>
                </a:cxn>
                <a:cxn ang="0">
                  <a:pos x="173" y="138"/>
                </a:cxn>
                <a:cxn ang="0">
                  <a:pos x="173" y="138"/>
                </a:cxn>
                <a:cxn ang="0">
                  <a:pos x="96" y="12"/>
                </a:cxn>
                <a:cxn ang="0">
                  <a:pos x="102" y="6"/>
                </a:cxn>
                <a:cxn ang="0">
                  <a:pos x="114" y="6"/>
                </a:cxn>
                <a:cxn ang="0">
                  <a:pos x="137" y="12"/>
                </a:cxn>
                <a:cxn ang="0">
                  <a:pos x="149" y="18"/>
                </a:cxn>
                <a:cxn ang="0">
                  <a:pos x="149" y="30"/>
                </a:cxn>
                <a:cxn ang="0">
                  <a:pos x="149" y="42"/>
                </a:cxn>
                <a:cxn ang="0">
                  <a:pos x="137" y="54"/>
                </a:cxn>
                <a:cxn ang="0">
                  <a:pos x="120" y="60"/>
                </a:cxn>
                <a:cxn ang="0">
                  <a:pos x="96" y="60"/>
                </a:cxn>
                <a:cxn ang="0">
                  <a:pos x="78" y="60"/>
                </a:cxn>
                <a:cxn ang="0">
                  <a:pos x="96" y="12"/>
                </a:cxn>
              </a:cxnLst>
              <a:rect l="0" t="0" r="r" b="b"/>
              <a:pathLst>
                <a:path w="179" h="138">
                  <a:moveTo>
                    <a:pt x="173" y="138"/>
                  </a:moveTo>
                  <a:lnTo>
                    <a:pt x="161" y="138"/>
                  </a:lnTo>
                  <a:lnTo>
                    <a:pt x="155" y="132"/>
                  </a:lnTo>
                  <a:lnTo>
                    <a:pt x="149" y="120"/>
                  </a:lnTo>
                  <a:lnTo>
                    <a:pt x="120" y="66"/>
                  </a:lnTo>
                  <a:lnTo>
                    <a:pt x="149" y="60"/>
                  </a:lnTo>
                  <a:lnTo>
                    <a:pt x="167" y="54"/>
                  </a:lnTo>
                  <a:lnTo>
                    <a:pt x="173" y="42"/>
                  </a:lnTo>
                  <a:lnTo>
                    <a:pt x="179" y="30"/>
                  </a:lnTo>
                  <a:lnTo>
                    <a:pt x="173" y="12"/>
                  </a:lnTo>
                  <a:lnTo>
                    <a:pt x="155" y="6"/>
                  </a:lnTo>
                  <a:lnTo>
                    <a:pt x="131" y="0"/>
                  </a:lnTo>
                  <a:lnTo>
                    <a:pt x="12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24" y="120"/>
                  </a:lnTo>
                  <a:lnTo>
                    <a:pt x="18" y="132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60" y="132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60" y="114"/>
                  </a:lnTo>
                  <a:lnTo>
                    <a:pt x="72" y="72"/>
                  </a:lnTo>
                  <a:lnTo>
                    <a:pt x="96" y="72"/>
                  </a:lnTo>
                  <a:lnTo>
                    <a:pt x="131" y="138"/>
                  </a:lnTo>
                  <a:lnTo>
                    <a:pt x="173" y="138"/>
                  </a:lnTo>
                  <a:lnTo>
                    <a:pt x="173" y="138"/>
                  </a:lnTo>
                  <a:close/>
                  <a:moveTo>
                    <a:pt x="96" y="12"/>
                  </a:moveTo>
                  <a:lnTo>
                    <a:pt x="102" y="6"/>
                  </a:lnTo>
                  <a:lnTo>
                    <a:pt x="114" y="6"/>
                  </a:lnTo>
                  <a:lnTo>
                    <a:pt x="137" y="12"/>
                  </a:lnTo>
                  <a:lnTo>
                    <a:pt x="149" y="18"/>
                  </a:lnTo>
                  <a:lnTo>
                    <a:pt x="149" y="30"/>
                  </a:lnTo>
                  <a:lnTo>
                    <a:pt x="149" y="42"/>
                  </a:lnTo>
                  <a:lnTo>
                    <a:pt x="137" y="54"/>
                  </a:lnTo>
                  <a:lnTo>
                    <a:pt x="120" y="60"/>
                  </a:lnTo>
                  <a:lnTo>
                    <a:pt x="96" y="60"/>
                  </a:lnTo>
                  <a:lnTo>
                    <a:pt x="78" y="60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5" name="Freeform 172"/>
            <p:cNvSpPr>
              <a:spLocks/>
            </p:cNvSpPr>
            <p:nvPr/>
          </p:nvSpPr>
          <p:spPr bwMode="auto">
            <a:xfrm>
              <a:off x="1276" y="3310"/>
              <a:ext cx="122" cy="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2" y="6"/>
                </a:cxn>
                <a:cxn ang="0">
                  <a:pos x="24" y="12"/>
                </a:cxn>
                <a:cxn ang="0">
                  <a:pos x="30" y="30"/>
                </a:cxn>
                <a:cxn ang="0">
                  <a:pos x="30" y="41"/>
                </a:cxn>
                <a:cxn ang="0">
                  <a:pos x="36" y="59"/>
                </a:cxn>
                <a:cxn ang="0">
                  <a:pos x="36" y="71"/>
                </a:cxn>
                <a:cxn ang="0">
                  <a:pos x="36" y="83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48" y="89"/>
                </a:cxn>
                <a:cxn ang="0">
                  <a:pos x="54" y="83"/>
                </a:cxn>
                <a:cxn ang="0">
                  <a:pos x="66" y="71"/>
                </a:cxn>
                <a:cxn ang="0">
                  <a:pos x="78" y="59"/>
                </a:cxn>
                <a:cxn ang="0">
                  <a:pos x="96" y="47"/>
                </a:cxn>
                <a:cxn ang="0">
                  <a:pos x="108" y="30"/>
                </a:cxn>
                <a:cxn ang="0">
                  <a:pos x="114" y="12"/>
                </a:cxn>
                <a:cxn ang="0">
                  <a:pos x="108" y="6"/>
                </a:cxn>
                <a:cxn ang="0">
                  <a:pos x="102" y="0"/>
                </a:cxn>
                <a:cxn ang="0">
                  <a:pos x="96" y="6"/>
                </a:cxn>
                <a:cxn ang="0">
                  <a:pos x="90" y="6"/>
                </a:cxn>
                <a:cxn ang="0">
                  <a:pos x="90" y="12"/>
                </a:cxn>
                <a:cxn ang="0">
                  <a:pos x="96" y="18"/>
                </a:cxn>
                <a:cxn ang="0">
                  <a:pos x="102" y="18"/>
                </a:cxn>
                <a:cxn ang="0">
                  <a:pos x="102" y="24"/>
                </a:cxn>
                <a:cxn ang="0">
                  <a:pos x="96" y="30"/>
                </a:cxn>
                <a:cxn ang="0">
                  <a:pos x="90" y="41"/>
                </a:cxn>
                <a:cxn ang="0">
                  <a:pos x="66" y="65"/>
                </a:cxn>
                <a:cxn ang="0">
                  <a:pos x="54" y="71"/>
                </a:cxn>
                <a:cxn ang="0">
                  <a:pos x="48" y="41"/>
                </a:cxn>
                <a:cxn ang="0">
                  <a:pos x="42" y="6"/>
                </a:cxn>
                <a:cxn ang="0">
                  <a:pos x="42" y="0"/>
                </a:cxn>
                <a:cxn ang="0">
                  <a:pos x="36" y="0"/>
                </a:cxn>
                <a:cxn ang="0">
                  <a:pos x="3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14" h="89">
                  <a:moveTo>
                    <a:pt x="0" y="6"/>
                  </a:moveTo>
                  <a:lnTo>
                    <a:pt x="12" y="6"/>
                  </a:lnTo>
                  <a:lnTo>
                    <a:pt x="24" y="12"/>
                  </a:lnTo>
                  <a:lnTo>
                    <a:pt x="30" y="30"/>
                  </a:lnTo>
                  <a:lnTo>
                    <a:pt x="30" y="41"/>
                  </a:lnTo>
                  <a:lnTo>
                    <a:pt x="36" y="59"/>
                  </a:lnTo>
                  <a:lnTo>
                    <a:pt x="36" y="71"/>
                  </a:lnTo>
                  <a:lnTo>
                    <a:pt x="36" y="83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48" y="89"/>
                  </a:lnTo>
                  <a:lnTo>
                    <a:pt x="54" y="83"/>
                  </a:lnTo>
                  <a:lnTo>
                    <a:pt x="66" y="71"/>
                  </a:lnTo>
                  <a:lnTo>
                    <a:pt x="78" y="59"/>
                  </a:lnTo>
                  <a:lnTo>
                    <a:pt x="96" y="47"/>
                  </a:lnTo>
                  <a:lnTo>
                    <a:pt x="108" y="30"/>
                  </a:lnTo>
                  <a:lnTo>
                    <a:pt x="114" y="12"/>
                  </a:lnTo>
                  <a:lnTo>
                    <a:pt x="108" y="6"/>
                  </a:lnTo>
                  <a:lnTo>
                    <a:pt x="102" y="0"/>
                  </a:lnTo>
                  <a:lnTo>
                    <a:pt x="96" y="6"/>
                  </a:lnTo>
                  <a:lnTo>
                    <a:pt x="90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0" y="41"/>
                  </a:lnTo>
                  <a:lnTo>
                    <a:pt x="66" y="65"/>
                  </a:lnTo>
                  <a:lnTo>
                    <a:pt x="54" y="71"/>
                  </a:lnTo>
                  <a:lnTo>
                    <a:pt x="48" y="41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6" name="Freeform 173"/>
            <p:cNvSpPr>
              <a:spLocks noEditPoints="1"/>
            </p:cNvSpPr>
            <p:nvPr/>
          </p:nvSpPr>
          <p:spPr bwMode="auto">
            <a:xfrm>
              <a:off x="1493" y="3316"/>
              <a:ext cx="160" cy="6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50" y="12"/>
                </a:cxn>
                <a:cxn ang="0">
                  <a:pos x="150" y="0"/>
                </a:cxn>
                <a:cxn ang="0">
                  <a:pos x="150" y="41"/>
                </a:cxn>
                <a:cxn ang="0">
                  <a:pos x="0" y="41"/>
                </a:cxn>
                <a:cxn ang="0">
                  <a:pos x="0" y="53"/>
                </a:cxn>
                <a:cxn ang="0">
                  <a:pos x="150" y="53"/>
                </a:cxn>
                <a:cxn ang="0">
                  <a:pos x="150" y="41"/>
                </a:cxn>
              </a:cxnLst>
              <a:rect l="0" t="0" r="r" b="b"/>
              <a:pathLst>
                <a:path w="150" h="53">
                  <a:moveTo>
                    <a:pt x="15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50" y="12"/>
                  </a:lnTo>
                  <a:lnTo>
                    <a:pt x="150" y="0"/>
                  </a:lnTo>
                  <a:close/>
                  <a:moveTo>
                    <a:pt x="150" y="41"/>
                  </a:moveTo>
                  <a:lnTo>
                    <a:pt x="0" y="41"/>
                  </a:lnTo>
                  <a:lnTo>
                    <a:pt x="0" y="53"/>
                  </a:lnTo>
                  <a:lnTo>
                    <a:pt x="150" y="53"/>
                  </a:lnTo>
                  <a:lnTo>
                    <a:pt x="15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7" name="Freeform 174"/>
            <p:cNvSpPr>
              <a:spLocks noEditPoints="1"/>
            </p:cNvSpPr>
            <p:nvPr/>
          </p:nvSpPr>
          <p:spPr bwMode="auto">
            <a:xfrm>
              <a:off x="1755" y="3249"/>
              <a:ext cx="71" cy="161"/>
            </a:xfrm>
            <a:custGeom>
              <a:avLst/>
              <a:gdLst/>
              <a:ahLst/>
              <a:cxnLst>
                <a:cxn ang="0">
                  <a:pos x="54" y="119"/>
                </a:cxn>
                <a:cxn ang="0">
                  <a:pos x="36" y="131"/>
                </a:cxn>
                <a:cxn ang="0">
                  <a:pos x="30" y="131"/>
                </a:cxn>
                <a:cxn ang="0">
                  <a:pos x="24" y="131"/>
                </a:cxn>
                <a:cxn ang="0">
                  <a:pos x="24" y="131"/>
                </a:cxn>
                <a:cxn ang="0">
                  <a:pos x="24" y="125"/>
                </a:cxn>
                <a:cxn ang="0">
                  <a:pos x="30" y="119"/>
                </a:cxn>
                <a:cxn ang="0">
                  <a:pos x="54" y="48"/>
                </a:cxn>
                <a:cxn ang="0">
                  <a:pos x="54" y="48"/>
                </a:cxn>
                <a:cxn ang="0">
                  <a:pos x="30" y="54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18" y="54"/>
                </a:cxn>
                <a:cxn ang="0">
                  <a:pos x="24" y="60"/>
                </a:cxn>
                <a:cxn ang="0">
                  <a:pos x="24" y="60"/>
                </a:cxn>
                <a:cxn ang="0">
                  <a:pos x="18" y="72"/>
                </a:cxn>
                <a:cxn ang="0">
                  <a:pos x="12" y="95"/>
                </a:cxn>
                <a:cxn ang="0">
                  <a:pos x="6" y="113"/>
                </a:cxn>
                <a:cxn ang="0">
                  <a:pos x="0" y="131"/>
                </a:cxn>
                <a:cxn ang="0">
                  <a:pos x="0" y="137"/>
                </a:cxn>
                <a:cxn ang="0">
                  <a:pos x="12" y="143"/>
                </a:cxn>
                <a:cxn ang="0">
                  <a:pos x="36" y="137"/>
                </a:cxn>
                <a:cxn ang="0">
                  <a:pos x="54" y="119"/>
                </a:cxn>
                <a:cxn ang="0">
                  <a:pos x="54" y="119"/>
                </a:cxn>
                <a:cxn ang="0">
                  <a:pos x="66" y="12"/>
                </a:cxn>
                <a:cxn ang="0">
                  <a:pos x="60" y="6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6" y="12"/>
                </a:cxn>
                <a:cxn ang="0">
                  <a:pos x="42" y="18"/>
                </a:cxn>
                <a:cxn ang="0">
                  <a:pos x="48" y="24"/>
                </a:cxn>
                <a:cxn ang="0">
                  <a:pos x="60" y="18"/>
                </a:cxn>
                <a:cxn ang="0">
                  <a:pos x="66" y="12"/>
                </a:cxn>
                <a:cxn ang="0">
                  <a:pos x="66" y="12"/>
                </a:cxn>
              </a:cxnLst>
              <a:rect l="0" t="0" r="r" b="b"/>
              <a:pathLst>
                <a:path w="66" h="143">
                  <a:moveTo>
                    <a:pt x="54" y="119"/>
                  </a:moveTo>
                  <a:lnTo>
                    <a:pt x="36" y="131"/>
                  </a:lnTo>
                  <a:lnTo>
                    <a:pt x="30" y="131"/>
                  </a:lnTo>
                  <a:lnTo>
                    <a:pt x="24" y="131"/>
                  </a:lnTo>
                  <a:lnTo>
                    <a:pt x="24" y="131"/>
                  </a:lnTo>
                  <a:lnTo>
                    <a:pt x="24" y="125"/>
                  </a:lnTo>
                  <a:lnTo>
                    <a:pt x="30" y="119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30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95"/>
                  </a:lnTo>
                  <a:lnTo>
                    <a:pt x="6" y="113"/>
                  </a:lnTo>
                  <a:lnTo>
                    <a:pt x="0" y="131"/>
                  </a:lnTo>
                  <a:lnTo>
                    <a:pt x="0" y="137"/>
                  </a:lnTo>
                  <a:lnTo>
                    <a:pt x="12" y="143"/>
                  </a:lnTo>
                  <a:lnTo>
                    <a:pt x="36" y="137"/>
                  </a:lnTo>
                  <a:lnTo>
                    <a:pt x="54" y="119"/>
                  </a:lnTo>
                  <a:lnTo>
                    <a:pt x="54" y="119"/>
                  </a:lnTo>
                  <a:close/>
                  <a:moveTo>
                    <a:pt x="66" y="12"/>
                  </a:moveTo>
                  <a:lnTo>
                    <a:pt x="60" y="6"/>
                  </a:lnTo>
                  <a:lnTo>
                    <a:pt x="48" y="0"/>
                  </a:lnTo>
                  <a:lnTo>
                    <a:pt x="42" y="6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8" y="24"/>
                  </a:lnTo>
                  <a:lnTo>
                    <a:pt x="60" y="18"/>
                  </a:lnTo>
                  <a:lnTo>
                    <a:pt x="66" y="12"/>
                  </a:lnTo>
                  <a:lnTo>
                    <a:pt x="66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8" name="Freeform 175"/>
            <p:cNvSpPr>
              <a:spLocks noEditPoints="1"/>
            </p:cNvSpPr>
            <p:nvPr/>
          </p:nvSpPr>
          <p:spPr bwMode="auto">
            <a:xfrm>
              <a:off x="1826" y="3249"/>
              <a:ext cx="184" cy="161"/>
            </a:xfrm>
            <a:custGeom>
              <a:avLst/>
              <a:gdLst/>
              <a:ahLst/>
              <a:cxnLst>
                <a:cxn ang="0">
                  <a:pos x="167" y="137"/>
                </a:cxn>
                <a:cxn ang="0">
                  <a:pos x="155" y="131"/>
                </a:cxn>
                <a:cxn ang="0">
                  <a:pos x="143" y="125"/>
                </a:cxn>
                <a:cxn ang="0">
                  <a:pos x="119" y="72"/>
                </a:cxn>
                <a:cxn ang="0">
                  <a:pos x="143" y="66"/>
                </a:cxn>
                <a:cxn ang="0">
                  <a:pos x="161" y="54"/>
                </a:cxn>
                <a:cxn ang="0">
                  <a:pos x="173" y="42"/>
                </a:cxn>
                <a:cxn ang="0">
                  <a:pos x="173" y="30"/>
                </a:cxn>
                <a:cxn ang="0">
                  <a:pos x="167" y="12"/>
                </a:cxn>
                <a:cxn ang="0">
                  <a:pos x="149" y="6"/>
                </a:cxn>
                <a:cxn ang="0">
                  <a:pos x="125" y="0"/>
                </a:cxn>
                <a:cxn ang="0">
                  <a:pos x="113" y="0"/>
                </a:cxn>
                <a:cxn ang="0">
                  <a:pos x="41" y="0"/>
                </a:cxn>
                <a:cxn ang="0">
                  <a:pos x="41" y="6"/>
                </a:cxn>
                <a:cxn ang="0">
                  <a:pos x="53" y="6"/>
                </a:cxn>
                <a:cxn ang="0">
                  <a:pos x="59" y="18"/>
                </a:cxn>
                <a:cxn ang="0">
                  <a:pos x="59" y="24"/>
                </a:cxn>
                <a:cxn ang="0">
                  <a:pos x="59" y="30"/>
                </a:cxn>
                <a:cxn ang="0">
                  <a:pos x="23" y="119"/>
                </a:cxn>
                <a:cxn ang="0">
                  <a:pos x="17" y="131"/>
                </a:cxn>
                <a:cxn ang="0">
                  <a:pos x="11" y="137"/>
                </a:cxn>
                <a:cxn ang="0">
                  <a:pos x="0" y="137"/>
                </a:cxn>
                <a:cxn ang="0">
                  <a:pos x="0" y="143"/>
                </a:cxn>
                <a:cxn ang="0">
                  <a:pos x="71" y="143"/>
                </a:cxn>
                <a:cxn ang="0">
                  <a:pos x="71" y="137"/>
                </a:cxn>
                <a:cxn ang="0">
                  <a:pos x="53" y="137"/>
                </a:cxn>
                <a:cxn ang="0">
                  <a:pos x="47" y="125"/>
                </a:cxn>
                <a:cxn ang="0">
                  <a:pos x="47" y="125"/>
                </a:cxn>
                <a:cxn ang="0">
                  <a:pos x="53" y="113"/>
                </a:cxn>
                <a:cxn ang="0">
                  <a:pos x="71" y="72"/>
                </a:cxn>
                <a:cxn ang="0">
                  <a:pos x="89" y="72"/>
                </a:cxn>
                <a:cxn ang="0">
                  <a:pos x="125" y="143"/>
                </a:cxn>
                <a:cxn ang="0">
                  <a:pos x="167" y="143"/>
                </a:cxn>
                <a:cxn ang="0">
                  <a:pos x="167" y="137"/>
                </a:cxn>
                <a:cxn ang="0">
                  <a:pos x="95" y="12"/>
                </a:cxn>
                <a:cxn ang="0">
                  <a:pos x="95" y="12"/>
                </a:cxn>
                <a:cxn ang="0">
                  <a:pos x="107" y="6"/>
                </a:cxn>
                <a:cxn ang="0">
                  <a:pos x="131" y="12"/>
                </a:cxn>
                <a:cxn ang="0">
                  <a:pos x="143" y="18"/>
                </a:cxn>
                <a:cxn ang="0">
                  <a:pos x="143" y="30"/>
                </a:cxn>
                <a:cxn ang="0">
                  <a:pos x="143" y="42"/>
                </a:cxn>
                <a:cxn ang="0">
                  <a:pos x="131" y="54"/>
                </a:cxn>
                <a:cxn ang="0">
                  <a:pos x="113" y="66"/>
                </a:cxn>
                <a:cxn ang="0">
                  <a:pos x="89" y="66"/>
                </a:cxn>
                <a:cxn ang="0">
                  <a:pos x="83" y="66"/>
                </a:cxn>
                <a:cxn ang="0">
                  <a:pos x="71" y="66"/>
                </a:cxn>
                <a:cxn ang="0">
                  <a:pos x="95" y="12"/>
                </a:cxn>
              </a:cxnLst>
              <a:rect l="0" t="0" r="r" b="b"/>
              <a:pathLst>
                <a:path w="173" h="143">
                  <a:moveTo>
                    <a:pt x="167" y="137"/>
                  </a:moveTo>
                  <a:lnTo>
                    <a:pt x="155" y="131"/>
                  </a:lnTo>
                  <a:lnTo>
                    <a:pt x="143" y="125"/>
                  </a:lnTo>
                  <a:lnTo>
                    <a:pt x="119" y="72"/>
                  </a:lnTo>
                  <a:lnTo>
                    <a:pt x="143" y="66"/>
                  </a:lnTo>
                  <a:lnTo>
                    <a:pt x="161" y="54"/>
                  </a:lnTo>
                  <a:lnTo>
                    <a:pt x="173" y="42"/>
                  </a:lnTo>
                  <a:lnTo>
                    <a:pt x="173" y="30"/>
                  </a:lnTo>
                  <a:lnTo>
                    <a:pt x="167" y="12"/>
                  </a:lnTo>
                  <a:lnTo>
                    <a:pt x="149" y="6"/>
                  </a:lnTo>
                  <a:lnTo>
                    <a:pt x="125" y="0"/>
                  </a:lnTo>
                  <a:lnTo>
                    <a:pt x="113" y="0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53" y="6"/>
                  </a:lnTo>
                  <a:lnTo>
                    <a:pt x="59" y="18"/>
                  </a:lnTo>
                  <a:lnTo>
                    <a:pt x="59" y="24"/>
                  </a:lnTo>
                  <a:lnTo>
                    <a:pt x="59" y="30"/>
                  </a:lnTo>
                  <a:lnTo>
                    <a:pt x="23" y="119"/>
                  </a:lnTo>
                  <a:lnTo>
                    <a:pt x="17" y="131"/>
                  </a:lnTo>
                  <a:lnTo>
                    <a:pt x="11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71" y="143"/>
                  </a:lnTo>
                  <a:lnTo>
                    <a:pt x="71" y="137"/>
                  </a:lnTo>
                  <a:lnTo>
                    <a:pt x="53" y="137"/>
                  </a:lnTo>
                  <a:lnTo>
                    <a:pt x="47" y="125"/>
                  </a:lnTo>
                  <a:lnTo>
                    <a:pt x="47" y="125"/>
                  </a:lnTo>
                  <a:lnTo>
                    <a:pt x="53" y="113"/>
                  </a:lnTo>
                  <a:lnTo>
                    <a:pt x="71" y="72"/>
                  </a:lnTo>
                  <a:lnTo>
                    <a:pt x="89" y="72"/>
                  </a:lnTo>
                  <a:lnTo>
                    <a:pt x="125" y="143"/>
                  </a:lnTo>
                  <a:lnTo>
                    <a:pt x="167" y="143"/>
                  </a:lnTo>
                  <a:lnTo>
                    <a:pt x="167" y="137"/>
                  </a:lnTo>
                  <a:close/>
                  <a:moveTo>
                    <a:pt x="95" y="12"/>
                  </a:moveTo>
                  <a:lnTo>
                    <a:pt x="95" y="12"/>
                  </a:lnTo>
                  <a:lnTo>
                    <a:pt x="107" y="6"/>
                  </a:lnTo>
                  <a:lnTo>
                    <a:pt x="131" y="12"/>
                  </a:lnTo>
                  <a:lnTo>
                    <a:pt x="143" y="18"/>
                  </a:lnTo>
                  <a:lnTo>
                    <a:pt x="143" y="30"/>
                  </a:lnTo>
                  <a:lnTo>
                    <a:pt x="143" y="42"/>
                  </a:lnTo>
                  <a:lnTo>
                    <a:pt x="131" y="54"/>
                  </a:lnTo>
                  <a:lnTo>
                    <a:pt x="113" y="66"/>
                  </a:lnTo>
                  <a:lnTo>
                    <a:pt x="89" y="66"/>
                  </a:lnTo>
                  <a:lnTo>
                    <a:pt x="83" y="66"/>
                  </a:lnTo>
                  <a:lnTo>
                    <a:pt x="71" y="66"/>
                  </a:lnTo>
                  <a:lnTo>
                    <a:pt x="95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9" name="Freeform 179"/>
            <p:cNvSpPr>
              <a:spLocks/>
            </p:cNvSpPr>
            <p:nvPr/>
          </p:nvSpPr>
          <p:spPr bwMode="auto">
            <a:xfrm>
              <a:off x="3977" y="870"/>
              <a:ext cx="109" cy="161"/>
            </a:xfrm>
            <a:custGeom>
              <a:avLst/>
              <a:gdLst/>
              <a:ahLst/>
              <a:cxnLst>
                <a:cxn ang="0">
                  <a:pos x="102" y="137"/>
                </a:cxn>
                <a:cxn ang="0">
                  <a:pos x="78" y="137"/>
                </a:cxn>
                <a:cxn ang="0">
                  <a:pos x="72" y="131"/>
                </a:cxn>
                <a:cxn ang="0">
                  <a:pos x="72" y="119"/>
                </a:cxn>
                <a:cxn ang="0">
                  <a:pos x="72" y="18"/>
                </a:cxn>
                <a:cxn ang="0">
                  <a:pos x="78" y="12"/>
                </a:cxn>
                <a:cxn ang="0">
                  <a:pos x="84" y="6"/>
                </a:cxn>
                <a:cxn ang="0">
                  <a:pos x="102" y="6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8" y="6"/>
                </a:cxn>
                <a:cxn ang="0">
                  <a:pos x="24" y="18"/>
                </a:cxn>
                <a:cxn ang="0">
                  <a:pos x="24" y="119"/>
                </a:cxn>
                <a:cxn ang="0">
                  <a:pos x="24" y="131"/>
                </a:cxn>
                <a:cxn ang="0">
                  <a:pos x="18" y="137"/>
                </a:cxn>
                <a:cxn ang="0">
                  <a:pos x="0" y="137"/>
                </a:cxn>
                <a:cxn ang="0">
                  <a:pos x="0" y="143"/>
                </a:cxn>
                <a:cxn ang="0">
                  <a:pos x="102" y="143"/>
                </a:cxn>
                <a:cxn ang="0">
                  <a:pos x="102" y="137"/>
                </a:cxn>
              </a:cxnLst>
              <a:rect l="0" t="0" r="r" b="b"/>
              <a:pathLst>
                <a:path w="102" h="143">
                  <a:moveTo>
                    <a:pt x="102" y="137"/>
                  </a:moveTo>
                  <a:lnTo>
                    <a:pt x="78" y="137"/>
                  </a:lnTo>
                  <a:lnTo>
                    <a:pt x="72" y="131"/>
                  </a:lnTo>
                  <a:lnTo>
                    <a:pt x="72" y="119"/>
                  </a:lnTo>
                  <a:lnTo>
                    <a:pt x="72" y="18"/>
                  </a:lnTo>
                  <a:lnTo>
                    <a:pt x="78" y="12"/>
                  </a:lnTo>
                  <a:lnTo>
                    <a:pt x="84" y="6"/>
                  </a:lnTo>
                  <a:lnTo>
                    <a:pt x="102" y="6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8" y="6"/>
                  </a:lnTo>
                  <a:lnTo>
                    <a:pt x="24" y="18"/>
                  </a:lnTo>
                  <a:lnTo>
                    <a:pt x="24" y="119"/>
                  </a:lnTo>
                  <a:lnTo>
                    <a:pt x="24" y="131"/>
                  </a:lnTo>
                  <a:lnTo>
                    <a:pt x="18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102" y="143"/>
                  </a:lnTo>
                  <a:lnTo>
                    <a:pt x="102" y="1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0" name="Freeform 180"/>
            <p:cNvSpPr>
              <a:spLocks/>
            </p:cNvSpPr>
            <p:nvPr/>
          </p:nvSpPr>
          <p:spPr bwMode="auto">
            <a:xfrm>
              <a:off x="3531" y="2170"/>
              <a:ext cx="216" cy="169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137" y="0"/>
                </a:cxn>
                <a:cxn ang="0">
                  <a:pos x="137" y="6"/>
                </a:cxn>
                <a:cxn ang="0">
                  <a:pos x="155" y="6"/>
                </a:cxn>
                <a:cxn ang="0">
                  <a:pos x="161" y="12"/>
                </a:cxn>
                <a:cxn ang="0">
                  <a:pos x="161" y="24"/>
                </a:cxn>
                <a:cxn ang="0">
                  <a:pos x="155" y="30"/>
                </a:cxn>
                <a:cxn ang="0">
                  <a:pos x="119" y="102"/>
                </a:cxn>
                <a:cxn ang="0">
                  <a:pos x="83" y="30"/>
                </a:cxn>
                <a:cxn ang="0">
                  <a:pos x="77" y="24"/>
                </a:cxn>
                <a:cxn ang="0">
                  <a:pos x="71" y="12"/>
                </a:cxn>
                <a:cxn ang="0">
                  <a:pos x="77" y="6"/>
                </a:cxn>
                <a:cxn ang="0">
                  <a:pos x="95" y="6"/>
                </a:cxn>
                <a:cxn ang="0">
                  <a:pos x="95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23" y="18"/>
                </a:cxn>
                <a:cxn ang="0">
                  <a:pos x="101" y="150"/>
                </a:cxn>
                <a:cxn ang="0">
                  <a:pos x="107" y="150"/>
                </a:cxn>
                <a:cxn ang="0">
                  <a:pos x="173" y="24"/>
                </a:cxn>
                <a:cxn ang="0">
                  <a:pos x="185" y="12"/>
                </a:cxn>
                <a:cxn ang="0">
                  <a:pos x="203" y="6"/>
                </a:cxn>
                <a:cxn ang="0">
                  <a:pos x="203" y="0"/>
                </a:cxn>
              </a:cxnLst>
              <a:rect l="0" t="0" r="r" b="b"/>
              <a:pathLst>
                <a:path w="203" h="150">
                  <a:moveTo>
                    <a:pt x="203" y="0"/>
                  </a:moveTo>
                  <a:lnTo>
                    <a:pt x="137" y="0"/>
                  </a:lnTo>
                  <a:lnTo>
                    <a:pt x="137" y="6"/>
                  </a:lnTo>
                  <a:lnTo>
                    <a:pt x="155" y="6"/>
                  </a:lnTo>
                  <a:lnTo>
                    <a:pt x="161" y="12"/>
                  </a:lnTo>
                  <a:lnTo>
                    <a:pt x="161" y="24"/>
                  </a:lnTo>
                  <a:lnTo>
                    <a:pt x="155" y="30"/>
                  </a:lnTo>
                  <a:lnTo>
                    <a:pt x="119" y="102"/>
                  </a:lnTo>
                  <a:lnTo>
                    <a:pt x="83" y="30"/>
                  </a:lnTo>
                  <a:lnTo>
                    <a:pt x="77" y="24"/>
                  </a:lnTo>
                  <a:lnTo>
                    <a:pt x="71" y="12"/>
                  </a:lnTo>
                  <a:lnTo>
                    <a:pt x="77" y="6"/>
                  </a:lnTo>
                  <a:lnTo>
                    <a:pt x="95" y="6"/>
                  </a:lnTo>
                  <a:lnTo>
                    <a:pt x="95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3" y="18"/>
                  </a:lnTo>
                  <a:lnTo>
                    <a:pt x="101" y="150"/>
                  </a:lnTo>
                  <a:lnTo>
                    <a:pt x="107" y="150"/>
                  </a:lnTo>
                  <a:lnTo>
                    <a:pt x="173" y="24"/>
                  </a:lnTo>
                  <a:lnTo>
                    <a:pt x="185" y="12"/>
                  </a:lnTo>
                  <a:lnTo>
                    <a:pt x="203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1" name="Freeform 181"/>
            <p:cNvSpPr>
              <a:spLocks/>
            </p:cNvSpPr>
            <p:nvPr/>
          </p:nvSpPr>
          <p:spPr bwMode="auto">
            <a:xfrm>
              <a:off x="3722" y="1167"/>
              <a:ext cx="60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6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62">
                  <a:moveTo>
                    <a:pt x="0" y="0"/>
                  </a:moveTo>
                  <a:lnTo>
                    <a:pt x="56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2" name="Freeform 182"/>
            <p:cNvSpPr>
              <a:spLocks/>
            </p:cNvSpPr>
            <p:nvPr/>
          </p:nvSpPr>
          <p:spPr bwMode="auto">
            <a:xfrm>
              <a:off x="4277" y="1119"/>
              <a:ext cx="243" cy="94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228" y="42"/>
                </a:cxn>
                <a:cxn ang="0">
                  <a:pos x="0" y="0"/>
                </a:cxn>
                <a:cxn ang="0">
                  <a:pos x="0" y="83"/>
                </a:cxn>
                <a:cxn ang="0">
                  <a:pos x="0" y="83"/>
                </a:cxn>
              </a:cxnLst>
              <a:rect l="0" t="0" r="r" b="b"/>
              <a:pathLst>
                <a:path w="228" h="83">
                  <a:moveTo>
                    <a:pt x="0" y="83"/>
                  </a:moveTo>
                  <a:lnTo>
                    <a:pt x="228" y="42"/>
                  </a:lnTo>
                  <a:lnTo>
                    <a:pt x="0" y="0"/>
                  </a:lnTo>
                  <a:lnTo>
                    <a:pt x="0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3" name="Freeform 183"/>
            <p:cNvSpPr>
              <a:spLocks/>
            </p:cNvSpPr>
            <p:nvPr/>
          </p:nvSpPr>
          <p:spPr bwMode="auto">
            <a:xfrm>
              <a:off x="3518" y="1530"/>
              <a:ext cx="159" cy="122"/>
            </a:xfrm>
            <a:custGeom>
              <a:avLst/>
              <a:gdLst/>
              <a:ahLst/>
              <a:cxnLst>
                <a:cxn ang="0">
                  <a:pos x="83" y="48"/>
                </a:cxn>
                <a:cxn ang="0">
                  <a:pos x="149" y="48"/>
                </a:cxn>
                <a:cxn ang="0">
                  <a:pos x="149" y="60"/>
                </a:cxn>
                <a:cxn ang="0">
                  <a:pos x="83" y="60"/>
                </a:cxn>
                <a:cxn ang="0">
                  <a:pos x="83" y="108"/>
                </a:cxn>
                <a:cxn ang="0">
                  <a:pos x="65" y="108"/>
                </a:cxn>
                <a:cxn ang="0">
                  <a:pos x="65" y="60"/>
                </a:cxn>
                <a:cxn ang="0">
                  <a:pos x="0" y="60"/>
                </a:cxn>
                <a:cxn ang="0">
                  <a:pos x="0" y="48"/>
                </a:cxn>
                <a:cxn ang="0">
                  <a:pos x="65" y="48"/>
                </a:cxn>
                <a:cxn ang="0">
                  <a:pos x="65" y="0"/>
                </a:cxn>
                <a:cxn ang="0">
                  <a:pos x="83" y="0"/>
                </a:cxn>
                <a:cxn ang="0">
                  <a:pos x="83" y="48"/>
                </a:cxn>
              </a:cxnLst>
              <a:rect l="0" t="0" r="r" b="b"/>
              <a:pathLst>
                <a:path w="149" h="108">
                  <a:moveTo>
                    <a:pt x="83" y="48"/>
                  </a:moveTo>
                  <a:lnTo>
                    <a:pt x="149" y="48"/>
                  </a:lnTo>
                  <a:lnTo>
                    <a:pt x="149" y="60"/>
                  </a:lnTo>
                  <a:lnTo>
                    <a:pt x="83" y="60"/>
                  </a:lnTo>
                  <a:lnTo>
                    <a:pt x="83" y="108"/>
                  </a:lnTo>
                  <a:lnTo>
                    <a:pt x="65" y="108"/>
                  </a:lnTo>
                  <a:lnTo>
                    <a:pt x="65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65" y="48"/>
                  </a:lnTo>
                  <a:lnTo>
                    <a:pt x="65" y="0"/>
                  </a:lnTo>
                  <a:lnTo>
                    <a:pt x="83" y="0"/>
                  </a:lnTo>
                  <a:lnTo>
                    <a:pt x="83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4" name="Rectangle 184"/>
            <p:cNvSpPr>
              <a:spLocks noChangeArrowheads="1"/>
            </p:cNvSpPr>
            <p:nvPr/>
          </p:nvSpPr>
          <p:spPr bwMode="auto">
            <a:xfrm>
              <a:off x="3524" y="2925"/>
              <a:ext cx="159" cy="1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5" name="Freeform 185"/>
            <p:cNvSpPr>
              <a:spLocks/>
            </p:cNvSpPr>
            <p:nvPr/>
          </p:nvSpPr>
          <p:spPr bwMode="auto">
            <a:xfrm>
              <a:off x="3670" y="1348"/>
              <a:ext cx="952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9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91">
                  <a:moveTo>
                    <a:pt x="0" y="0"/>
                  </a:moveTo>
                  <a:lnTo>
                    <a:pt x="89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6" name="Freeform 186"/>
            <p:cNvSpPr>
              <a:spLocks noEditPoints="1"/>
            </p:cNvSpPr>
            <p:nvPr/>
          </p:nvSpPr>
          <p:spPr bwMode="auto">
            <a:xfrm>
              <a:off x="4622" y="1348"/>
              <a:ext cx="1" cy="17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7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576">
                  <a:moveTo>
                    <a:pt x="0" y="0"/>
                  </a:moveTo>
                  <a:lnTo>
                    <a:pt x="0" y="157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7" name="Freeform 187"/>
            <p:cNvSpPr>
              <a:spLocks noEditPoints="1"/>
            </p:cNvSpPr>
            <p:nvPr/>
          </p:nvSpPr>
          <p:spPr bwMode="auto">
            <a:xfrm>
              <a:off x="3670" y="3127"/>
              <a:ext cx="952" cy="1"/>
            </a:xfrm>
            <a:custGeom>
              <a:avLst/>
              <a:gdLst/>
              <a:ahLst/>
              <a:cxnLst>
                <a:cxn ang="0">
                  <a:pos x="891" y="0"/>
                </a:cxn>
                <a:cxn ang="0">
                  <a:pos x="0" y="0"/>
                </a:cxn>
                <a:cxn ang="0">
                  <a:pos x="891" y="0"/>
                </a:cxn>
                <a:cxn ang="0">
                  <a:pos x="891" y="0"/>
                </a:cxn>
                <a:cxn ang="0">
                  <a:pos x="891" y="0"/>
                </a:cxn>
                <a:cxn ang="0">
                  <a:pos x="891" y="0"/>
                </a:cxn>
                <a:cxn ang="0">
                  <a:pos x="891" y="0"/>
                </a:cxn>
              </a:cxnLst>
              <a:rect l="0" t="0" r="r" b="b"/>
              <a:pathLst>
                <a:path w="891">
                  <a:moveTo>
                    <a:pt x="891" y="0"/>
                  </a:moveTo>
                  <a:lnTo>
                    <a:pt x="0" y="0"/>
                  </a:lnTo>
                  <a:lnTo>
                    <a:pt x="891" y="0"/>
                  </a:lnTo>
                  <a:lnTo>
                    <a:pt x="891" y="0"/>
                  </a:lnTo>
                  <a:close/>
                  <a:moveTo>
                    <a:pt x="891" y="0"/>
                  </a:moveTo>
                  <a:lnTo>
                    <a:pt x="891" y="0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8" name="Freeform 188"/>
            <p:cNvSpPr>
              <a:spLocks/>
            </p:cNvSpPr>
            <p:nvPr/>
          </p:nvSpPr>
          <p:spPr bwMode="auto">
            <a:xfrm>
              <a:off x="3524" y="1294"/>
              <a:ext cx="146" cy="109"/>
            </a:xfrm>
            <a:custGeom>
              <a:avLst/>
              <a:gdLst/>
              <a:ahLst/>
              <a:cxnLst>
                <a:cxn ang="0">
                  <a:pos x="65" y="96"/>
                </a:cxn>
                <a:cxn ang="0">
                  <a:pos x="41" y="90"/>
                </a:cxn>
                <a:cxn ang="0">
                  <a:pos x="18" y="84"/>
                </a:cxn>
                <a:cxn ang="0">
                  <a:pos x="6" y="66"/>
                </a:cxn>
                <a:cxn ang="0">
                  <a:pos x="0" y="48"/>
                </a:cxn>
                <a:cxn ang="0">
                  <a:pos x="6" y="30"/>
                </a:cxn>
                <a:cxn ang="0">
                  <a:pos x="18" y="18"/>
                </a:cxn>
                <a:cxn ang="0">
                  <a:pos x="41" y="6"/>
                </a:cxn>
                <a:cxn ang="0">
                  <a:pos x="65" y="0"/>
                </a:cxn>
                <a:cxn ang="0">
                  <a:pos x="95" y="6"/>
                </a:cxn>
                <a:cxn ang="0">
                  <a:pos x="119" y="18"/>
                </a:cxn>
                <a:cxn ang="0">
                  <a:pos x="131" y="30"/>
                </a:cxn>
                <a:cxn ang="0">
                  <a:pos x="137" y="48"/>
                </a:cxn>
                <a:cxn ang="0">
                  <a:pos x="131" y="66"/>
                </a:cxn>
                <a:cxn ang="0">
                  <a:pos x="119" y="84"/>
                </a:cxn>
                <a:cxn ang="0">
                  <a:pos x="95" y="90"/>
                </a:cxn>
                <a:cxn ang="0">
                  <a:pos x="65" y="96"/>
                </a:cxn>
                <a:cxn ang="0">
                  <a:pos x="65" y="96"/>
                </a:cxn>
              </a:cxnLst>
              <a:rect l="0" t="0" r="r" b="b"/>
              <a:pathLst>
                <a:path w="137" h="96">
                  <a:moveTo>
                    <a:pt x="65" y="96"/>
                  </a:moveTo>
                  <a:lnTo>
                    <a:pt x="41" y="90"/>
                  </a:lnTo>
                  <a:lnTo>
                    <a:pt x="18" y="84"/>
                  </a:lnTo>
                  <a:lnTo>
                    <a:pt x="6" y="66"/>
                  </a:lnTo>
                  <a:lnTo>
                    <a:pt x="0" y="48"/>
                  </a:lnTo>
                  <a:lnTo>
                    <a:pt x="6" y="30"/>
                  </a:lnTo>
                  <a:lnTo>
                    <a:pt x="18" y="18"/>
                  </a:lnTo>
                  <a:lnTo>
                    <a:pt x="41" y="6"/>
                  </a:lnTo>
                  <a:lnTo>
                    <a:pt x="65" y="0"/>
                  </a:lnTo>
                  <a:lnTo>
                    <a:pt x="95" y="6"/>
                  </a:lnTo>
                  <a:lnTo>
                    <a:pt x="119" y="18"/>
                  </a:lnTo>
                  <a:lnTo>
                    <a:pt x="131" y="30"/>
                  </a:lnTo>
                  <a:lnTo>
                    <a:pt x="137" y="48"/>
                  </a:lnTo>
                  <a:lnTo>
                    <a:pt x="131" y="66"/>
                  </a:lnTo>
                  <a:lnTo>
                    <a:pt x="119" y="84"/>
                  </a:lnTo>
                  <a:lnTo>
                    <a:pt x="95" y="90"/>
                  </a:lnTo>
                  <a:lnTo>
                    <a:pt x="65" y="96"/>
                  </a:lnTo>
                  <a:lnTo>
                    <a:pt x="65" y="9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69" name="Freeform 189"/>
            <p:cNvSpPr>
              <a:spLocks/>
            </p:cNvSpPr>
            <p:nvPr/>
          </p:nvSpPr>
          <p:spPr bwMode="auto">
            <a:xfrm>
              <a:off x="3524" y="1348"/>
              <a:ext cx="69" cy="55"/>
            </a:xfrm>
            <a:custGeom>
              <a:avLst/>
              <a:gdLst/>
              <a:ahLst/>
              <a:cxnLst>
                <a:cxn ang="0">
                  <a:pos x="65" y="48"/>
                </a:cxn>
                <a:cxn ang="0">
                  <a:pos x="41" y="42"/>
                </a:cxn>
                <a:cxn ang="0">
                  <a:pos x="18" y="36"/>
                </a:cxn>
                <a:cxn ang="0">
                  <a:pos x="6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18" y="36"/>
                </a:cxn>
                <a:cxn ang="0">
                  <a:pos x="41" y="42"/>
                </a:cxn>
                <a:cxn ang="0">
                  <a:pos x="65" y="48"/>
                </a:cxn>
                <a:cxn ang="0">
                  <a:pos x="65" y="48"/>
                </a:cxn>
              </a:cxnLst>
              <a:rect l="0" t="0" r="r" b="b"/>
              <a:pathLst>
                <a:path w="65" h="48">
                  <a:moveTo>
                    <a:pt x="65" y="48"/>
                  </a:moveTo>
                  <a:lnTo>
                    <a:pt x="41" y="42"/>
                  </a:lnTo>
                  <a:lnTo>
                    <a:pt x="18" y="36"/>
                  </a:lnTo>
                  <a:lnTo>
                    <a:pt x="6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18" y="36"/>
                  </a:lnTo>
                  <a:lnTo>
                    <a:pt x="41" y="42"/>
                  </a:lnTo>
                  <a:lnTo>
                    <a:pt x="65" y="48"/>
                  </a:lnTo>
                  <a:lnTo>
                    <a:pt x="65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0" name="Freeform 190"/>
            <p:cNvSpPr>
              <a:spLocks noEditPoints="1"/>
            </p:cNvSpPr>
            <p:nvPr/>
          </p:nvSpPr>
          <p:spPr bwMode="auto">
            <a:xfrm>
              <a:off x="3524" y="1294"/>
              <a:ext cx="69" cy="5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6" y="30"/>
                </a:cxn>
                <a:cxn ang="0">
                  <a:pos x="18" y="18"/>
                </a:cxn>
                <a:cxn ang="0">
                  <a:pos x="41" y="6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41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65" h="48">
                  <a:moveTo>
                    <a:pt x="0" y="48"/>
                  </a:moveTo>
                  <a:lnTo>
                    <a:pt x="6" y="30"/>
                  </a:lnTo>
                  <a:lnTo>
                    <a:pt x="18" y="18"/>
                  </a:lnTo>
                  <a:lnTo>
                    <a:pt x="41" y="6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41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8"/>
                  </a:lnTo>
                  <a:lnTo>
                    <a:pt x="0" y="48"/>
                  </a:lnTo>
                  <a:close/>
                  <a:moveTo>
                    <a:pt x="0" y="48"/>
                  </a:move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1" name="Freeform 191"/>
            <p:cNvSpPr>
              <a:spLocks noEditPoints="1"/>
            </p:cNvSpPr>
            <p:nvPr/>
          </p:nvSpPr>
          <p:spPr bwMode="auto">
            <a:xfrm>
              <a:off x="3593" y="1294"/>
              <a:ext cx="77" cy="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6"/>
                </a:cxn>
                <a:cxn ang="0">
                  <a:pos x="54" y="18"/>
                </a:cxn>
                <a:cxn ang="0">
                  <a:pos x="66" y="30"/>
                </a:cxn>
                <a:cxn ang="0">
                  <a:pos x="72" y="48"/>
                </a:cxn>
                <a:cxn ang="0">
                  <a:pos x="72" y="48"/>
                </a:cxn>
                <a:cxn ang="0">
                  <a:pos x="66" y="30"/>
                </a:cxn>
                <a:cxn ang="0">
                  <a:pos x="54" y="18"/>
                </a:cxn>
                <a:cxn ang="0">
                  <a:pos x="3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2" h="48">
                  <a:moveTo>
                    <a:pt x="0" y="0"/>
                  </a:moveTo>
                  <a:lnTo>
                    <a:pt x="30" y="6"/>
                  </a:lnTo>
                  <a:lnTo>
                    <a:pt x="54" y="18"/>
                  </a:lnTo>
                  <a:lnTo>
                    <a:pt x="66" y="30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30" y="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2" name="Freeform 192"/>
            <p:cNvSpPr>
              <a:spLocks noEditPoints="1"/>
            </p:cNvSpPr>
            <p:nvPr/>
          </p:nvSpPr>
          <p:spPr bwMode="auto">
            <a:xfrm>
              <a:off x="3593" y="1348"/>
              <a:ext cx="77" cy="55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66" y="18"/>
                </a:cxn>
                <a:cxn ang="0">
                  <a:pos x="54" y="36"/>
                </a:cxn>
                <a:cxn ang="0">
                  <a:pos x="30" y="42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30" y="42"/>
                </a:cxn>
                <a:cxn ang="0">
                  <a:pos x="54" y="36"/>
                </a:cxn>
                <a:cxn ang="0">
                  <a:pos x="66" y="18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2" y="0"/>
                </a:cxn>
              </a:cxnLst>
              <a:rect l="0" t="0" r="r" b="b"/>
              <a:pathLst>
                <a:path w="72" h="48">
                  <a:moveTo>
                    <a:pt x="72" y="0"/>
                  </a:moveTo>
                  <a:lnTo>
                    <a:pt x="66" y="18"/>
                  </a:lnTo>
                  <a:lnTo>
                    <a:pt x="54" y="36"/>
                  </a:lnTo>
                  <a:lnTo>
                    <a:pt x="30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30" y="42"/>
                  </a:lnTo>
                  <a:lnTo>
                    <a:pt x="54" y="36"/>
                  </a:lnTo>
                  <a:lnTo>
                    <a:pt x="66" y="18"/>
                  </a:ln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3" name="Freeform 193"/>
            <p:cNvSpPr>
              <a:spLocks/>
            </p:cNvSpPr>
            <p:nvPr/>
          </p:nvSpPr>
          <p:spPr bwMode="auto">
            <a:xfrm>
              <a:off x="3593" y="1403"/>
              <a:ext cx="2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4" name="Freeform 194"/>
            <p:cNvSpPr>
              <a:spLocks/>
            </p:cNvSpPr>
            <p:nvPr/>
          </p:nvSpPr>
          <p:spPr bwMode="auto">
            <a:xfrm>
              <a:off x="3531" y="3067"/>
              <a:ext cx="146" cy="114"/>
            </a:xfrm>
            <a:custGeom>
              <a:avLst/>
              <a:gdLst/>
              <a:ahLst/>
              <a:cxnLst>
                <a:cxn ang="0">
                  <a:pos x="65" y="101"/>
                </a:cxn>
                <a:cxn ang="0">
                  <a:pos x="41" y="95"/>
                </a:cxn>
                <a:cxn ang="0">
                  <a:pos x="18" y="83"/>
                </a:cxn>
                <a:cxn ang="0">
                  <a:pos x="6" y="71"/>
                </a:cxn>
                <a:cxn ang="0">
                  <a:pos x="0" y="47"/>
                </a:cxn>
                <a:cxn ang="0">
                  <a:pos x="6" y="30"/>
                </a:cxn>
                <a:cxn ang="0">
                  <a:pos x="18" y="18"/>
                </a:cxn>
                <a:cxn ang="0">
                  <a:pos x="41" y="6"/>
                </a:cxn>
                <a:cxn ang="0">
                  <a:pos x="65" y="0"/>
                </a:cxn>
                <a:cxn ang="0">
                  <a:pos x="95" y="6"/>
                </a:cxn>
                <a:cxn ang="0">
                  <a:pos x="119" y="18"/>
                </a:cxn>
                <a:cxn ang="0">
                  <a:pos x="131" y="30"/>
                </a:cxn>
                <a:cxn ang="0">
                  <a:pos x="137" y="47"/>
                </a:cxn>
                <a:cxn ang="0">
                  <a:pos x="131" y="71"/>
                </a:cxn>
                <a:cxn ang="0">
                  <a:pos x="119" y="83"/>
                </a:cxn>
                <a:cxn ang="0">
                  <a:pos x="95" y="95"/>
                </a:cxn>
                <a:cxn ang="0">
                  <a:pos x="65" y="101"/>
                </a:cxn>
                <a:cxn ang="0">
                  <a:pos x="65" y="101"/>
                </a:cxn>
              </a:cxnLst>
              <a:rect l="0" t="0" r="r" b="b"/>
              <a:pathLst>
                <a:path w="137" h="101">
                  <a:moveTo>
                    <a:pt x="65" y="101"/>
                  </a:moveTo>
                  <a:lnTo>
                    <a:pt x="41" y="95"/>
                  </a:lnTo>
                  <a:lnTo>
                    <a:pt x="18" y="83"/>
                  </a:lnTo>
                  <a:lnTo>
                    <a:pt x="6" y="71"/>
                  </a:lnTo>
                  <a:lnTo>
                    <a:pt x="0" y="47"/>
                  </a:lnTo>
                  <a:lnTo>
                    <a:pt x="6" y="30"/>
                  </a:lnTo>
                  <a:lnTo>
                    <a:pt x="18" y="18"/>
                  </a:lnTo>
                  <a:lnTo>
                    <a:pt x="41" y="6"/>
                  </a:lnTo>
                  <a:lnTo>
                    <a:pt x="65" y="0"/>
                  </a:lnTo>
                  <a:lnTo>
                    <a:pt x="95" y="6"/>
                  </a:lnTo>
                  <a:lnTo>
                    <a:pt x="119" y="18"/>
                  </a:lnTo>
                  <a:lnTo>
                    <a:pt x="131" y="30"/>
                  </a:lnTo>
                  <a:lnTo>
                    <a:pt x="137" y="47"/>
                  </a:lnTo>
                  <a:lnTo>
                    <a:pt x="131" y="71"/>
                  </a:lnTo>
                  <a:lnTo>
                    <a:pt x="119" y="83"/>
                  </a:lnTo>
                  <a:lnTo>
                    <a:pt x="95" y="95"/>
                  </a:lnTo>
                  <a:lnTo>
                    <a:pt x="65" y="101"/>
                  </a:lnTo>
                  <a:lnTo>
                    <a:pt x="65" y="101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5" name="Freeform 195"/>
            <p:cNvSpPr>
              <a:spLocks/>
            </p:cNvSpPr>
            <p:nvPr/>
          </p:nvSpPr>
          <p:spPr bwMode="auto">
            <a:xfrm>
              <a:off x="3531" y="3120"/>
              <a:ext cx="69" cy="61"/>
            </a:xfrm>
            <a:custGeom>
              <a:avLst/>
              <a:gdLst/>
              <a:ahLst/>
              <a:cxnLst>
                <a:cxn ang="0">
                  <a:pos x="65" y="54"/>
                </a:cxn>
                <a:cxn ang="0">
                  <a:pos x="41" y="48"/>
                </a:cxn>
                <a:cxn ang="0">
                  <a:pos x="18" y="36"/>
                </a:cxn>
                <a:cxn ang="0">
                  <a:pos x="6" y="2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4"/>
                </a:cxn>
                <a:cxn ang="0">
                  <a:pos x="18" y="36"/>
                </a:cxn>
                <a:cxn ang="0">
                  <a:pos x="41" y="48"/>
                </a:cxn>
                <a:cxn ang="0">
                  <a:pos x="65" y="54"/>
                </a:cxn>
                <a:cxn ang="0">
                  <a:pos x="65" y="54"/>
                </a:cxn>
              </a:cxnLst>
              <a:rect l="0" t="0" r="r" b="b"/>
              <a:pathLst>
                <a:path w="65" h="54">
                  <a:moveTo>
                    <a:pt x="65" y="54"/>
                  </a:moveTo>
                  <a:lnTo>
                    <a:pt x="41" y="48"/>
                  </a:lnTo>
                  <a:lnTo>
                    <a:pt x="18" y="36"/>
                  </a:lnTo>
                  <a:lnTo>
                    <a:pt x="6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4"/>
                  </a:lnTo>
                  <a:lnTo>
                    <a:pt x="18" y="36"/>
                  </a:lnTo>
                  <a:lnTo>
                    <a:pt x="41" y="48"/>
                  </a:lnTo>
                  <a:lnTo>
                    <a:pt x="65" y="54"/>
                  </a:lnTo>
                  <a:lnTo>
                    <a:pt x="65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6" name="Freeform 196"/>
            <p:cNvSpPr>
              <a:spLocks noEditPoints="1"/>
            </p:cNvSpPr>
            <p:nvPr/>
          </p:nvSpPr>
          <p:spPr bwMode="auto">
            <a:xfrm>
              <a:off x="3531" y="3067"/>
              <a:ext cx="69" cy="5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6" y="30"/>
                </a:cxn>
                <a:cxn ang="0">
                  <a:pos x="18" y="18"/>
                </a:cxn>
                <a:cxn ang="0">
                  <a:pos x="41" y="6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41" y="6"/>
                </a:cxn>
                <a:cxn ang="0">
                  <a:pos x="18" y="18"/>
                </a:cxn>
                <a:cxn ang="0">
                  <a:pos x="6" y="30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65" h="47">
                  <a:moveTo>
                    <a:pt x="0" y="47"/>
                  </a:moveTo>
                  <a:lnTo>
                    <a:pt x="6" y="30"/>
                  </a:lnTo>
                  <a:lnTo>
                    <a:pt x="18" y="18"/>
                  </a:lnTo>
                  <a:lnTo>
                    <a:pt x="41" y="6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41" y="6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7"/>
                  </a:lnTo>
                  <a:lnTo>
                    <a:pt x="0" y="47"/>
                  </a:lnTo>
                  <a:close/>
                  <a:moveTo>
                    <a:pt x="0" y="47"/>
                  </a:move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7" name="Freeform 197"/>
            <p:cNvSpPr>
              <a:spLocks noEditPoints="1"/>
            </p:cNvSpPr>
            <p:nvPr/>
          </p:nvSpPr>
          <p:spPr bwMode="auto">
            <a:xfrm>
              <a:off x="3600" y="3067"/>
              <a:ext cx="77" cy="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6"/>
                </a:cxn>
                <a:cxn ang="0">
                  <a:pos x="54" y="18"/>
                </a:cxn>
                <a:cxn ang="0">
                  <a:pos x="66" y="30"/>
                </a:cxn>
                <a:cxn ang="0">
                  <a:pos x="72" y="47"/>
                </a:cxn>
                <a:cxn ang="0">
                  <a:pos x="72" y="47"/>
                </a:cxn>
                <a:cxn ang="0">
                  <a:pos x="66" y="30"/>
                </a:cxn>
                <a:cxn ang="0">
                  <a:pos x="54" y="18"/>
                </a:cxn>
                <a:cxn ang="0">
                  <a:pos x="3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2" h="47">
                  <a:moveTo>
                    <a:pt x="0" y="0"/>
                  </a:moveTo>
                  <a:lnTo>
                    <a:pt x="30" y="6"/>
                  </a:lnTo>
                  <a:lnTo>
                    <a:pt x="54" y="18"/>
                  </a:lnTo>
                  <a:lnTo>
                    <a:pt x="66" y="30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30" y="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8" name="Freeform 198"/>
            <p:cNvSpPr>
              <a:spLocks noEditPoints="1"/>
            </p:cNvSpPr>
            <p:nvPr/>
          </p:nvSpPr>
          <p:spPr bwMode="auto">
            <a:xfrm>
              <a:off x="3600" y="3120"/>
              <a:ext cx="77" cy="61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66" y="24"/>
                </a:cxn>
                <a:cxn ang="0">
                  <a:pos x="54" y="36"/>
                </a:cxn>
                <a:cxn ang="0">
                  <a:pos x="30" y="48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30" y="48"/>
                </a:cxn>
                <a:cxn ang="0">
                  <a:pos x="54" y="36"/>
                </a:cxn>
                <a:cxn ang="0">
                  <a:pos x="66" y="24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72" y="0"/>
                </a:cxn>
              </a:cxnLst>
              <a:rect l="0" t="0" r="r" b="b"/>
              <a:pathLst>
                <a:path w="72" h="54">
                  <a:moveTo>
                    <a:pt x="72" y="0"/>
                  </a:moveTo>
                  <a:lnTo>
                    <a:pt x="66" y="24"/>
                  </a:lnTo>
                  <a:lnTo>
                    <a:pt x="54" y="36"/>
                  </a:lnTo>
                  <a:lnTo>
                    <a:pt x="30" y="4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30" y="48"/>
                  </a:lnTo>
                  <a:lnTo>
                    <a:pt x="54" y="36"/>
                  </a:lnTo>
                  <a:lnTo>
                    <a:pt x="66" y="24"/>
                  </a:ln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9" name="Freeform 199"/>
            <p:cNvSpPr>
              <a:spLocks/>
            </p:cNvSpPr>
            <p:nvPr/>
          </p:nvSpPr>
          <p:spPr bwMode="auto">
            <a:xfrm>
              <a:off x="3600" y="3181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0" name="Freeform 200"/>
            <p:cNvSpPr>
              <a:spLocks/>
            </p:cNvSpPr>
            <p:nvPr/>
          </p:nvSpPr>
          <p:spPr bwMode="auto">
            <a:xfrm>
              <a:off x="4584" y="1995"/>
              <a:ext cx="76" cy="4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1" y="0"/>
                </a:cxn>
                <a:cxn ang="0">
                  <a:pos x="71" y="430"/>
                </a:cxn>
                <a:cxn ang="0">
                  <a:pos x="0" y="43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1" h="430">
                  <a:moveTo>
                    <a:pt x="0" y="0"/>
                  </a:moveTo>
                  <a:lnTo>
                    <a:pt x="71" y="0"/>
                  </a:lnTo>
                  <a:lnTo>
                    <a:pt x="71" y="430"/>
                  </a:lnTo>
                  <a:lnTo>
                    <a:pt x="0" y="43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1" name="Freeform 201"/>
            <p:cNvSpPr>
              <a:spLocks/>
            </p:cNvSpPr>
            <p:nvPr/>
          </p:nvSpPr>
          <p:spPr bwMode="auto">
            <a:xfrm>
              <a:off x="4533" y="2453"/>
              <a:ext cx="95" cy="34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0" y="0"/>
                </a:cxn>
                <a:cxn ang="0">
                  <a:pos x="89" y="30"/>
                </a:cxn>
                <a:cxn ang="0">
                  <a:pos x="89" y="30"/>
                </a:cxn>
              </a:cxnLst>
              <a:rect l="0" t="0" r="r" b="b"/>
              <a:pathLst>
                <a:path w="89" h="30">
                  <a:moveTo>
                    <a:pt x="89" y="30"/>
                  </a:moveTo>
                  <a:lnTo>
                    <a:pt x="0" y="0"/>
                  </a:lnTo>
                  <a:lnTo>
                    <a:pt x="89" y="30"/>
                  </a:lnTo>
                  <a:lnTo>
                    <a:pt x="89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2" name="Freeform 202"/>
            <p:cNvSpPr>
              <a:spLocks noEditPoints="1"/>
            </p:cNvSpPr>
            <p:nvPr/>
          </p:nvSpPr>
          <p:spPr bwMode="auto">
            <a:xfrm>
              <a:off x="4533" y="2426"/>
              <a:ext cx="95" cy="2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89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89" h="24">
                  <a:moveTo>
                    <a:pt x="0" y="24"/>
                  </a:moveTo>
                  <a:lnTo>
                    <a:pt x="89" y="0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3" name="Freeform 203"/>
            <p:cNvSpPr>
              <a:spLocks noEditPoints="1"/>
            </p:cNvSpPr>
            <p:nvPr/>
          </p:nvSpPr>
          <p:spPr bwMode="auto">
            <a:xfrm>
              <a:off x="4628" y="2392"/>
              <a:ext cx="96" cy="3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9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90" h="30">
                  <a:moveTo>
                    <a:pt x="0" y="30"/>
                  </a:moveTo>
                  <a:lnTo>
                    <a:pt x="90" y="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4" name="Freeform 204"/>
            <p:cNvSpPr>
              <a:spLocks noEditPoints="1"/>
            </p:cNvSpPr>
            <p:nvPr/>
          </p:nvSpPr>
          <p:spPr bwMode="auto">
            <a:xfrm>
              <a:off x="4628" y="2366"/>
              <a:ext cx="96" cy="26"/>
            </a:xfrm>
            <a:custGeom>
              <a:avLst/>
              <a:gdLst/>
              <a:ahLst/>
              <a:cxnLst>
                <a:cxn ang="0">
                  <a:pos x="90" y="23"/>
                </a:cxn>
                <a:cxn ang="0">
                  <a:pos x="0" y="0"/>
                </a:cxn>
                <a:cxn ang="0">
                  <a:pos x="90" y="23"/>
                </a:cxn>
                <a:cxn ang="0">
                  <a:pos x="90" y="23"/>
                </a:cxn>
                <a:cxn ang="0">
                  <a:pos x="90" y="23"/>
                </a:cxn>
                <a:cxn ang="0">
                  <a:pos x="90" y="23"/>
                </a:cxn>
                <a:cxn ang="0">
                  <a:pos x="90" y="23"/>
                </a:cxn>
              </a:cxnLst>
              <a:rect l="0" t="0" r="r" b="b"/>
              <a:pathLst>
                <a:path w="90" h="23">
                  <a:moveTo>
                    <a:pt x="90" y="23"/>
                  </a:moveTo>
                  <a:lnTo>
                    <a:pt x="0" y="0"/>
                  </a:lnTo>
                  <a:lnTo>
                    <a:pt x="90" y="23"/>
                  </a:lnTo>
                  <a:lnTo>
                    <a:pt x="90" y="23"/>
                  </a:lnTo>
                  <a:close/>
                  <a:moveTo>
                    <a:pt x="90" y="23"/>
                  </a:moveTo>
                  <a:lnTo>
                    <a:pt x="90" y="23"/>
                  </a:lnTo>
                  <a:lnTo>
                    <a:pt x="90" y="23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5" name="Freeform 205"/>
            <p:cNvSpPr>
              <a:spLocks noEditPoints="1"/>
            </p:cNvSpPr>
            <p:nvPr/>
          </p:nvSpPr>
          <p:spPr bwMode="auto">
            <a:xfrm>
              <a:off x="4628" y="2360"/>
              <a:ext cx="1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6" name="Freeform 206"/>
            <p:cNvSpPr>
              <a:spLocks noEditPoints="1"/>
            </p:cNvSpPr>
            <p:nvPr/>
          </p:nvSpPr>
          <p:spPr bwMode="auto">
            <a:xfrm>
              <a:off x="4533" y="2332"/>
              <a:ext cx="95" cy="28"/>
            </a:xfrm>
            <a:custGeom>
              <a:avLst/>
              <a:gdLst/>
              <a:ahLst/>
              <a:cxnLst>
                <a:cxn ang="0">
                  <a:pos x="89" y="24"/>
                </a:cxn>
                <a:cxn ang="0">
                  <a:pos x="0" y="0"/>
                </a:cxn>
                <a:cxn ang="0">
                  <a:pos x="89" y="24"/>
                </a:cxn>
                <a:cxn ang="0">
                  <a:pos x="89" y="24"/>
                </a:cxn>
                <a:cxn ang="0">
                  <a:pos x="89" y="24"/>
                </a:cxn>
                <a:cxn ang="0">
                  <a:pos x="89" y="24"/>
                </a:cxn>
                <a:cxn ang="0">
                  <a:pos x="89" y="24"/>
                </a:cxn>
              </a:cxnLst>
              <a:rect l="0" t="0" r="r" b="b"/>
              <a:pathLst>
                <a:path w="89" h="24">
                  <a:moveTo>
                    <a:pt x="89" y="24"/>
                  </a:moveTo>
                  <a:lnTo>
                    <a:pt x="0" y="0"/>
                  </a:lnTo>
                  <a:lnTo>
                    <a:pt x="89" y="24"/>
                  </a:lnTo>
                  <a:lnTo>
                    <a:pt x="89" y="24"/>
                  </a:lnTo>
                  <a:close/>
                  <a:moveTo>
                    <a:pt x="89" y="24"/>
                  </a:moveTo>
                  <a:lnTo>
                    <a:pt x="89" y="24"/>
                  </a:lnTo>
                  <a:lnTo>
                    <a:pt x="89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7" name="Freeform 207"/>
            <p:cNvSpPr>
              <a:spLocks noEditPoints="1"/>
            </p:cNvSpPr>
            <p:nvPr/>
          </p:nvSpPr>
          <p:spPr bwMode="auto">
            <a:xfrm>
              <a:off x="4533" y="2299"/>
              <a:ext cx="95" cy="33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89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9" h="30">
                  <a:moveTo>
                    <a:pt x="0" y="30"/>
                  </a:moveTo>
                  <a:lnTo>
                    <a:pt x="89" y="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8" name="Freeform 208"/>
            <p:cNvSpPr>
              <a:spLocks noEditPoints="1"/>
            </p:cNvSpPr>
            <p:nvPr/>
          </p:nvSpPr>
          <p:spPr bwMode="auto">
            <a:xfrm>
              <a:off x="4628" y="2272"/>
              <a:ext cx="96" cy="2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0" h="24">
                  <a:moveTo>
                    <a:pt x="0" y="24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9" name="Freeform 209"/>
            <p:cNvSpPr>
              <a:spLocks noEditPoints="1"/>
            </p:cNvSpPr>
            <p:nvPr/>
          </p:nvSpPr>
          <p:spPr bwMode="auto">
            <a:xfrm>
              <a:off x="4628" y="2238"/>
              <a:ext cx="96" cy="34"/>
            </a:xfrm>
            <a:custGeom>
              <a:avLst/>
              <a:gdLst/>
              <a:ahLst/>
              <a:cxnLst>
                <a:cxn ang="0">
                  <a:pos x="90" y="30"/>
                </a:cxn>
                <a:cxn ang="0">
                  <a:pos x="0" y="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  <a:cxn ang="0">
                  <a:pos x="90" y="30"/>
                </a:cxn>
              </a:cxnLst>
              <a:rect l="0" t="0" r="r" b="b"/>
              <a:pathLst>
                <a:path w="90" h="30">
                  <a:moveTo>
                    <a:pt x="90" y="30"/>
                  </a:moveTo>
                  <a:lnTo>
                    <a:pt x="0" y="0"/>
                  </a:lnTo>
                  <a:lnTo>
                    <a:pt x="90" y="30"/>
                  </a:lnTo>
                  <a:lnTo>
                    <a:pt x="90" y="30"/>
                  </a:lnTo>
                  <a:close/>
                  <a:moveTo>
                    <a:pt x="90" y="30"/>
                  </a:moveTo>
                  <a:lnTo>
                    <a:pt x="90" y="30"/>
                  </a:lnTo>
                  <a:lnTo>
                    <a:pt x="9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0" name="Freeform 210"/>
            <p:cNvSpPr>
              <a:spLocks noEditPoints="1"/>
            </p:cNvSpPr>
            <p:nvPr/>
          </p:nvSpPr>
          <p:spPr bwMode="auto">
            <a:xfrm>
              <a:off x="4533" y="2204"/>
              <a:ext cx="95" cy="34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0" y="0"/>
                </a:cxn>
                <a:cxn ang="0">
                  <a:pos x="89" y="30"/>
                </a:cxn>
                <a:cxn ang="0">
                  <a:pos x="89" y="30"/>
                </a:cxn>
                <a:cxn ang="0">
                  <a:pos x="89" y="30"/>
                </a:cxn>
                <a:cxn ang="0">
                  <a:pos x="89" y="30"/>
                </a:cxn>
                <a:cxn ang="0">
                  <a:pos x="89" y="30"/>
                </a:cxn>
              </a:cxnLst>
              <a:rect l="0" t="0" r="r" b="b"/>
              <a:pathLst>
                <a:path w="89" h="30">
                  <a:moveTo>
                    <a:pt x="89" y="30"/>
                  </a:moveTo>
                  <a:lnTo>
                    <a:pt x="0" y="0"/>
                  </a:lnTo>
                  <a:lnTo>
                    <a:pt x="89" y="30"/>
                  </a:lnTo>
                  <a:lnTo>
                    <a:pt x="89" y="30"/>
                  </a:lnTo>
                  <a:close/>
                  <a:moveTo>
                    <a:pt x="89" y="30"/>
                  </a:moveTo>
                  <a:lnTo>
                    <a:pt x="89" y="30"/>
                  </a:lnTo>
                  <a:lnTo>
                    <a:pt x="89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1" name="Freeform 211"/>
            <p:cNvSpPr>
              <a:spLocks noEditPoints="1"/>
            </p:cNvSpPr>
            <p:nvPr/>
          </p:nvSpPr>
          <p:spPr bwMode="auto">
            <a:xfrm>
              <a:off x="4533" y="2177"/>
              <a:ext cx="95" cy="2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89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89" h="24">
                  <a:moveTo>
                    <a:pt x="0" y="24"/>
                  </a:moveTo>
                  <a:lnTo>
                    <a:pt x="89" y="0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2" name="Freeform 212"/>
            <p:cNvSpPr>
              <a:spLocks noEditPoints="1"/>
            </p:cNvSpPr>
            <p:nvPr/>
          </p:nvSpPr>
          <p:spPr bwMode="auto">
            <a:xfrm>
              <a:off x="4628" y="2143"/>
              <a:ext cx="96" cy="3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9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90" h="30">
                  <a:moveTo>
                    <a:pt x="0" y="30"/>
                  </a:moveTo>
                  <a:lnTo>
                    <a:pt x="90" y="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3" name="Freeform 213"/>
            <p:cNvSpPr>
              <a:spLocks noEditPoints="1"/>
            </p:cNvSpPr>
            <p:nvPr/>
          </p:nvSpPr>
          <p:spPr bwMode="auto">
            <a:xfrm>
              <a:off x="4628" y="2117"/>
              <a:ext cx="96" cy="26"/>
            </a:xfrm>
            <a:custGeom>
              <a:avLst/>
              <a:gdLst/>
              <a:ahLst/>
              <a:cxnLst>
                <a:cxn ang="0">
                  <a:pos x="90" y="23"/>
                </a:cxn>
                <a:cxn ang="0">
                  <a:pos x="0" y="0"/>
                </a:cxn>
                <a:cxn ang="0">
                  <a:pos x="90" y="23"/>
                </a:cxn>
                <a:cxn ang="0">
                  <a:pos x="90" y="23"/>
                </a:cxn>
                <a:cxn ang="0">
                  <a:pos x="90" y="23"/>
                </a:cxn>
                <a:cxn ang="0">
                  <a:pos x="90" y="23"/>
                </a:cxn>
                <a:cxn ang="0">
                  <a:pos x="90" y="23"/>
                </a:cxn>
              </a:cxnLst>
              <a:rect l="0" t="0" r="r" b="b"/>
              <a:pathLst>
                <a:path w="90" h="23">
                  <a:moveTo>
                    <a:pt x="90" y="23"/>
                  </a:moveTo>
                  <a:lnTo>
                    <a:pt x="0" y="0"/>
                  </a:lnTo>
                  <a:lnTo>
                    <a:pt x="90" y="23"/>
                  </a:lnTo>
                  <a:lnTo>
                    <a:pt x="90" y="23"/>
                  </a:lnTo>
                  <a:close/>
                  <a:moveTo>
                    <a:pt x="90" y="23"/>
                  </a:moveTo>
                  <a:lnTo>
                    <a:pt x="90" y="23"/>
                  </a:lnTo>
                  <a:lnTo>
                    <a:pt x="90" y="23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4" name="Freeform 214"/>
            <p:cNvSpPr>
              <a:spLocks noEditPoints="1"/>
            </p:cNvSpPr>
            <p:nvPr/>
          </p:nvSpPr>
          <p:spPr bwMode="auto">
            <a:xfrm>
              <a:off x="4533" y="2083"/>
              <a:ext cx="95" cy="34"/>
            </a:xfrm>
            <a:custGeom>
              <a:avLst/>
              <a:gdLst/>
              <a:ahLst/>
              <a:cxnLst>
                <a:cxn ang="0">
                  <a:pos x="89" y="30"/>
                </a:cxn>
                <a:cxn ang="0">
                  <a:pos x="0" y="0"/>
                </a:cxn>
                <a:cxn ang="0">
                  <a:pos x="89" y="30"/>
                </a:cxn>
                <a:cxn ang="0">
                  <a:pos x="89" y="30"/>
                </a:cxn>
                <a:cxn ang="0">
                  <a:pos x="89" y="30"/>
                </a:cxn>
                <a:cxn ang="0">
                  <a:pos x="89" y="30"/>
                </a:cxn>
                <a:cxn ang="0">
                  <a:pos x="89" y="30"/>
                </a:cxn>
              </a:cxnLst>
              <a:rect l="0" t="0" r="r" b="b"/>
              <a:pathLst>
                <a:path w="89" h="30">
                  <a:moveTo>
                    <a:pt x="89" y="30"/>
                  </a:moveTo>
                  <a:lnTo>
                    <a:pt x="0" y="0"/>
                  </a:lnTo>
                  <a:lnTo>
                    <a:pt x="89" y="30"/>
                  </a:lnTo>
                  <a:lnTo>
                    <a:pt x="89" y="30"/>
                  </a:lnTo>
                  <a:close/>
                  <a:moveTo>
                    <a:pt x="89" y="30"/>
                  </a:moveTo>
                  <a:lnTo>
                    <a:pt x="89" y="30"/>
                  </a:lnTo>
                  <a:lnTo>
                    <a:pt x="89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5" name="Freeform 215"/>
            <p:cNvSpPr>
              <a:spLocks noEditPoints="1"/>
            </p:cNvSpPr>
            <p:nvPr/>
          </p:nvSpPr>
          <p:spPr bwMode="auto">
            <a:xfrm>
              <a:off x="4533" y="2049"/>
              <a:ext cx="95" cy="34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89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9" h="30">
                  <a:moveTo>
                    <a:pt x="0" y="30"/>
                  </a:moveTo>
                  <a:lnTo>
                    <a:pt x="89" y="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6" name="Freeform 216"/>
            <p:cNvSpPr>
              <a:spLocks noEditPoints="1"/>
            </p:cNvSpPr>
            <p:nvPr/>
          </p:nvSpPr>
          <p:spPr bwMode="auto">
            <a:xfrm>
              <a:off x="4628" y="2022"/>
              <a:ext cx="96" cy="27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90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90" h="24">
                  <a:moveTo>
                    <a:pt x="0" y="24"/>
                  </a:moveTo>
                  <a:lnTo>
                    <a:pt x="90" y="0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7" name="Freeform 217"/>
            <p:cNvSpPr>
              <a:spLocks noEditPoints="1"/>
            </p:cNvSpPr>
            <p:nvPr/>
          </p:nvSpPr>
          <p:spPr bwMode="auto">
            <a:xfrm>
              <a:off x="4622" y="1988"/>
              <a:ext cx="102" cy="34"/>
            </a:xfrm>
            <a:custGeom>
              <a:avLst/>
              <a:gdLst/>
              <a:ahLst/>
              <a:cxnLst>
                <a:cxn ang="0">
                  <a:pos x="96" y="30"/>
                </a:cxn>
                <a:cxn ang="0">
                  <a:pos x="0" y="0"/>
                </a:cxn>
                <a:cxn ang="0">
                  <a:pos x="96" y="30"/>
                </a:cxn>
                <a:cxn ang="0">
                  <a:pos x="96" y="30"/>
                </a:cxn>
                <a:cxn ang="0">
                  <a:pos x="96" y="30"/>
                </a:cxn>
                <a:cxn ang="0">
                  <a:pos x="96" y="30"/>
                </a:cxn>
                <a:cxn ang="0">
                  <a:pos x="96" y="30"/>
                </a:cxn>
              </a:cxnLst>
              <a:rect l="0" t="0" r="r" b="b"/>
              <a:pathLst>
                <a:path w="96" h="30">
                  <a:moveTo>
                    <a:pt x="96" y="30"/>
                  </a:moveTo>
                  <a:lnTo>
                    <a:pt x="0" y="0"/>
                  </a:lnTo>
                  <a:lnTo>
                    <a:pt x="96" y="30"/>
                  </a:lnTo>
                  <a:lnTo>
                    <a:pt x="96" y="30"/>
                  </a:lnTo>
                  <a:close/>
                  <a:moveTo>
                    <a:pt x="96" y="30"/>
                  </a:moveTo>
                  <a:lnTo>
                    <a:pt x="96" y="30"/>
                  </a:lnTo>
                  <a:lnTo>
                    <a:pt x="96" y="30"/>
                  </a:lnTo>
                  <a:close/>
                </a:path>
              </a:pathLst>
            </a:custGeom>
            <a:solidFill>
              <a:srgbClr val="006666"/>
            </a:solidFill>
            <a:ln w="9525">
              <a:solidFill>
                <a:srgbClr val="0066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8" name="Freeform 218"/>
            <p:cNvSpPr>
              <a:spLocks noEditPoints="1"/>
            </p:cNvSpPr>
            <p:nvPr/>
          </p:nvSpPr>
          <p:spPr bwMode="auto">
            <a:xfrm>
              <a:off x="4897" y="2150"/>
              <a:ext cx="191" cy="162"/>
            </a:xfrm>
            <a:custGeom>
              <a:avLst/>
              <a:gdLst/>
              <a:ahLst/>
              <a:cxnLst>
                <a:cxn ang="0">
                  <a:pos x="173" y="138"/>
                </a:cxn>
                <a:cxn ang="0">
                  <a:pos x="155" y="132"/>
                </a:cxn>
                <a:cxn ang="0">
                  <a:pos x="149" y="126"/>
                </a:cxn>
                <a:cxn ang="0">
                  <a:pos x="119" y="72"/>
                </a:cxn>
                <a:cxn ang="0">
                  <a:pos x="149" y="66"/>
                </a:cxn>
                <a:cxn ang="0">
                  <a:pos x="167" y="54"/>
                </a:cxn>
                <a:cxn ang="0">
                  <a:pos x="173" y="48"/>
                </a:cxn>
                <a:cxn ang="0">
                  <a:pos x="179" y="36"/>
                </a:cxn>
                <a:cxn ang="0">
                  <a:pos x="173" y="18"/>
                </a:cxn>
                <a:cxn ang="0">
                  <a:pos x="149" y="6"/>
                </a:cxn>
                <a:cxn ang="0">
                  <a:pos x="131" y="0"/>
                </a:cxn>
                <a:cxn ang="0">
                  <a:pos x="119" y="0"/>
                </a:cxn>
                <a:cxn ang="0">
                  <a:pos x="47" y="0"/>
                </a:cxn>
                <a:cxn ang="0">
                  <a:pos x="47" y="6"/>
                </a:cxn>
                <a:cxn ang="0">
                  <a:pos x="59" y="6"/>
                </a:cxn>
                <a:cxn ang="0">
                  <a:pos x="65" y="18"/>
                </a:cxn>
                <a:cxn ang="0">
                  <a:pos x="65" y="24"/>
                </a:cxn>
                <a:cxn ang="0">
                  <a:pos x="59" y="30"/>
                </a:cxn>
                <a:cxn ang="0">
                  <a:pos x="24" y="120"/>
                </a:cxn>
                <a:cxn ang="0">
                  <a:pos x="24" y="132"/>
                </a:cxn>
                <a:cxn ang="0">
                  <a:pos x="18" y="138"/>
                </a:cxn>
                <a:cxn ang="0">
                  <a:pos x="0" y="138"/>
                </a:cxn>
                <a:cxn ang="0">
                  <a:pos x="0" y="144"/>
                </a:cxn>
                <a:cxn ang="0">
                  <a:pos x="71" y="144"/>
                </a:cxn>
                <a:cxn ang="0">
                  <a:pos x="71" y="138"/>
                </a:cxn>
                <a:cxn ang="0">
                  <a:pos x="59" y="138"/>
                </a:cxn>
                <a:cxn ang="0">
                  <a:pos x="53" y="126"/>
                </a:cxn>
                <a:cxn ang="0">
                  <a:pos x="53" y="126"/>
                </a:cxn>
                <a:cxn ang="0">
                  <a:pos x="59" y="114"/>
                </a:cxn>
                <a:cxn ang="0">
                  <a:pos x="71" y="72"/>
                </a:cxn>
                <a:cxn ang="0">
                  <a:pos x="95" y="72"/>
                </a:cxn>
                <a:cxn ang="0">
                  <a:pos x="131" y="144"/>
                </a:cxn>
                <a:cxn ang="0">
                  <a:pos x="173" y="144"/>
                </a:cxn>
                <a:cxn ang="0">
                  <a:pos x="173" y="138"/>
                </a:cxn>
                <a:cxn ang="0">
                  <a:pos x="95" y="12"/>
                </a:cxn>
                <a:cxn ang="0">
                  <a:pos x="101" y="12"/>
                </a:cxn>
                <a:cxn ang="0">
                  <a:pos x="113" y="6"/>
                </a:cxn>
                <a:cxn ang="0">
                  <a:pos x="137" y="12"/>
                </a:cxn>
                <a:cxn ang="0">
                  <a:pos x="149" y="18"/>
                </a:cxn>
                <a:cxn ang="0">
                  <a:pos x="149" y="30"/>
                </a:cxn>
                <a:cxn ang="0">
                  <a:pos x="149" y="42"/>
                </a:cxn>
                <a:cxn ang="0">
                  <a:pos x="137" y="54"/>
                </a:cxn>
                <a:cxn ang="0">
                  <a:pos x="119" y="66"/>
                </a:cxn>
                <a:cxn ang="0">
                  <a:pos x="95" y="66"/>
                </a:cxn>
                <a:cxn ang="0">
                  <a:pos x="77" y="66"/>
                </a:cxn>
                <a:cxn ang="0">
                  <a:pos x="95" y="12"/>
                </a:cxn>
              </a:cxnLst>
              <a:rect l="0" t="0" r="r" b="b"/>
              <a:pathLst>
                <a:path w="179" h="144">
                  <a:moveTo>
                    <a:pt x="173" y="138"/>
                  </a:moveTo>
                  <a:lnTo>
                    <a:pt x="155" y="132"/>
                  </a:lnTo>
                  <a:lnTo>
                    <a:pt x="149" y="126"/>
                  </a:lnTo>
                  <a:lnTo>
                    <a:pt x="119" y="72"/>
                  </a:lnTo>
                  <a:lnTo>
                    <a:pt x="149" y="66"/>
                  </a:lnTo>
                  <a:lnTo>
                    <a:pt x="167" y="54"/>
                  </a:lnTo>
                  <a:lnTo>
                    <a:pt x="173" y="48"/>
                  </a:lnTo>
                  <a:lnTo>
                    <a:pt x="179" y="36"/>
                  </a:lnTo>
                  <a:lnTo>
                    <a:pt x="173" y="18"/>
                  </a:lnTo>
                  <a:lnTo>
                    <a:pt x="149" y="6"/>
                  </a:lnTo>
                  <a:lnTo>
                    <a:pt x="131" y="0"/>
                  </a:lnTo>
                  <a:lnTo>
                    <a:pt x="119" y="0"/>
                  </a:lnTo>
                  <a:lnTo>
                    <a:pt x="47" y="0"/>
                  </a:lnTo>
                  <a:lnTo>
                    <a:pt x="47" y="6"/>
                  </a:lnTo>
                  <a:lnTo>
                    <a:pt x="59" y="6"/>
                  </a:lnTo>
                  <a:lnTo>
                    <a:pt x="65" y="18"/>
                  </a:lnTo>
                  <a:lnTo>
                    <a:pt x="65" y="24"/>
                  </a:lnTo>
                  <a:lnTo>
                    <a:pt x="59" y="30"/>
                  </a:lnTo>
                  <a:lnTo>
                    <a:pt x="24" y="120"/>
                  </a:lnTo>
                  <a:lnTo>
                    <a:pt x="24" y="132"/>
                  </a:lnTo>
                  <a:lnTo>
                    <a:pt x="18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71" y="144"/>
                  </a:lnTo>
                  <a:lnTo>
                    <a:pt x="71" y="138"/>
                  </a:lnTo>
                  <a:lnTo>
                    <a:pt x="59" y="138"/>
                  </a:lnTo>
                  <a:lnTo>
                    <a:pt x="53" y="126"/>
                  </a:lnTo>
                  <a:lnTo>
                    <a:pt x="53" y="126"/>
                  </a:lnTo>
                  <a:lnTo>
                    <a:pt x="59" y="114"/>
                  </a:lnTo>
                  <a:lnTo>
                    <a:pt x="71" y="72"/>
                  </a:lnTo>
                  <a:lnTo>
                    <a:pt x="95" y="72"/>
                  </a:lnTo>
                  <a:lnTo>
                    <a:pt x="131" y="144"/>
                  </a:lnTo>
                  <a:lnTo>
                    <a:pt x="173" y="144"/>
                  </a:lnTo>
                  <a:lnTo>
                    <a:pt x="173" y="138"/>
                  </a:lnTo>
                  <a:close/>
                  <a:moveTo>
                    <a:pt x="95" y="12"/>
                  </a:moveTo>
                  <a:lnTo>
                    <a:pt x="101" y="12"/>
                  </a:lnTo>
                  <a:lnTo>
                    <a:pt x="113" y="6"/>
                  </a:lnTo>
                  <a:lnTo>
                    <a:pt x="137" y="12"/>
                  </a:lnTo>
                  <a:lnTo>
                    <a:pt x="149" y="18"/>
                  </a:lnTo>
                  <a:lnTo>
                    <a:pt x="149" y="30"/>
                  </a:lnTo>
                  <a:lnTo>
                    <a:pt x="149" y="42"/>
                  </a:lnTo>
                  <a:lnTo>
                    <a:pt x="137" y="54"/>
                  </a:lnTo>
                  <a:lnTo>
                    <a:pt x="119" y="66"/>
                  </a:lnTo>
                  <a:lnTo>
                    <a:pt x="95" y="66"/>
                  </a:lnTo>
                  <a:lnTo>
                    <a:pt x="77" y="66"/>
                  </a:lnTo>
                  <a:lnTo>
                    <a:pt x="95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9" name="Freeform 219"/>
            <p:cNvSpPr>
              <a:spLocks/>
            </p:cNvSpPr>
            <p:nvPr/>
          </p:nvSpPr>
          <p:spPr bwMode="auto">
            <a:xfrm>
              <a:off x="3715" y="3249"/>
              <a:ext cx="217" cy="168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144" y="0"/>
                </a:cxn>
                <a:cxn ang="0">
                  <a:pos x="144" y="6"/>
                </a:cxn>
                <a:cxn ang="0">
                  <a:pos x="162" y="6"/>
                </a:cxn>
                <a:cxn ang="0">
                  <a:pos x="168" y="18"/>
                </a:cxn>
                <a:cxn ang="0">
                  <a:pos x="168" y="24"/>
                </a:cxn>
                <a:cxn ang="0">
                  <a:pos x="162" y="30"/>
                </a:cxn>
                <a:cxn ang="0">
                  <a:pos x="126" y="101"/>
                </a:cxn>
                <a:cxn ang="0">
                  <a:pos x="84" y="30"/>
                </a:cxn>
                <a:cxn ang="0">
                  <a:pos x="84" y="24"/>
                </a:cxn>
                <a:cxn ang="0">
                  <a:pos x="78" y="12"/>
                </a:cxn>
                <a:cxn ang="0">
                  <a:pos x="84" y="6"/>
                </a:cxn>
                <a:cxn ang="0">
                  <a:pos x="102" y="6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2" y="6"/>
                </a:cxn>
                <a:cxn ang="0">
                  <a:pos x="24" y="18"/>
                </a:cxn>
                <a:cxn ang="0">
                  <a:pos x="102" y="149"/>
                </a:cxn>
                <a:cxn ang="0">
                  <a:pos x="108" y="149"/>
                </a:cxn>
                <a:cxn ang="0">
                  <a:pos x="179" y="24"/>
                </a:cxn>
                <a:cxn ang="0">
                  <a:pos x="185" y="12"/>
                </a:cxn>
                <a:cxn ang="0">
                  <a:pos x="191" y="6"/>
                </a:cxn>
                <a:cxn ang="0">
                  <a:pos x="203" y="6"/>
                </a:cxn>
                <a:cxn ang="0">
                  <a:pos x="203" y="0"/>
                </a:cxn>
              </a:cxnLst>
              <a:rect l="0" t="0" r="r" b="b"/>
              <a:pathLst>
                <a:path w="203" h="149">
                  <a:moveTo>
                    <a:pt x="203" y="0"/>
                  </a:moveTo>
                  <a:lnTo>
                    <a:pt x="144" y="0"/>
                  </a:lnTo>
                  <a:lnTo>
                    <a:pt x="144" y="6"/>
                  </a:lnTo>
                  <a:lnTo>
                    <a:pt x="162" y="6"/>
                  </a:lnTo>
                  <a:lnTo>
                    <a:pt x="168" y="18"/>
                  </a:lnTo>
                  <a:lnTo>
                    <a:pt x="168" y="24"/>
                  </a:lnTo>
                  <a:lnTo>
                    <a:pt x="162" y="30"/>
                  </a:lnTo>
                  <a:lnTo>
                    <a:pt x="126" y="101"/>
                  </a:lnTo>
                  <a:lnTo>
                    <a:pt x="84" y="30"/>
                  </a:lnTo>
                  <a:lnTo>
                    <a:pt x="84" y="24"/>
                  </a:lnTo>
                  <a:lnTo>
                    <a:pt x="78" y="12"/>
                  </a:lnTo>
                  <a:lnTo>
                    <a:pt x="84" y="6"/>
                  </a:lnTo>
                  <a:lnTo>
                    <a:pt x="102" y="6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18"/>
                  </a:lnTo>
                  <a:lnTo>
                    <a:pt x="102" y="149"/>
                  </a:lnTo>
                  <a:lnTo>
                    <a:pt x="108" y="149"/>
                  </a:lnTo>
                  <a:lnTo>
                    <a:pt x="179" y="24"/>
                  </a:lnTo>
                  <a:lnTo>
                    <a:pt x="185" y="12"/>
                  </a:lnTo>
                  <a:lnTo>
                    <a:pt x="191" y="6"/>
                  </a:lnTo>
                  <a:lnTo>
                    <a:pt x="203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00" name="Freeform 220"/>
            <p:cNvSpPr>
              <a:spLocks noEditPoints="1"/>
            </p:cNvSpPr>
            <p:nvPr/>
          </p:nvSpPr>
          <p:spPr bwMode="auto">
            <a:xfrm>
              <a:off x="4028" y="3316"/>
              <a:ext cx="154" cy="67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0" y="18"/>
                </a:cxn>
                <a:cxn ang="0">
                  <a:pos x="144" y="18"/>
                </a:cxn>
                <a:cxn ang="0">
                  <a:pos x="144" y="0"/>
                </a:cxn>
                <a:cxn ang="0">
                  <a:pos x="144" y="41"/>
                </a:cxn>
                <a:cxn ang="0">
                  <a:pos x="0" y="41"/>
                </a:cxn>
                <a:cxn ang="0">
                  <a:pos x="0" y="59"/>
                </a:cxn>
                <a:cxn ang="0">
                  <a:pos x="144" y="59"/>
                </a:cxn>
                <a:cxn ang="0">
                  <a:pos x="144" y="41"/>
                </a:cxn>
              </a:cxnLst>
              <a:rect l="0" t="0" r="r" b="b"/>
              <a:pathLst>
                <a:path w="144" h="59">
                  <a:moveTo>
                    <a:pt x="144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44" y="18"/>
                  </a:lnTo>
                  <a:lnTo>
                    <a:pt x="144" y="0"/>
                  </a:lnTo>
                  <a:close/>
                  <a:moveTo>
                    <a:pt x="144" y="41"/>
                  </a:moveTo>
                  <a:lnTo>
                    <a:pt x="0" y="41"/>
                  </a:lnTo>
                  <a:lnTo>
                    <a:pt x="0" y="59"/>
                  </a:lnTo>
                  <a:lnTo>
                    <a:pt x="144" y="59"/>
                  </a:lnTo>
                  <a:lnTo>
                    <a:pt x="144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01" name="Freeform 221"/>
            <p:cNvSpPr>
              <a:spLocks/>
            </p:cNvSpPr>
            <p:nvPr/>
          </p:nvSpPr>
          <p:spPr bwMode="auto">
            <a:xfrm>
              <a:off x="4277" y="3249"/>
              <a:ext cx="109" cy="161"/>
            </a:xfrm>
            <a:custGeom>
              <a:avLst/>
              <a:gdLst/>
              <a:ahLst/>
              <a:cxnLst>
                <a:cxn ang="0">
                  <a:pos x="102" y="137"/>
                </a:cxn>
                <a:cxn ang="0">
                  <a:pos x="84" y="137"/>
                </a:cxn>
                <a:cxn ang="0">
                  <a:pos x="78" y="125"/>
                </a:cxn>
                <a:cxn ang="0">
                  <a:pos x="78" y="18"/>
                </a:cxn>
                <a:cxn ang="0">
                  <a:pos x="84" y="6"/>
                </a:cxn>
                <a:cxn ang="0">
                  <a:pos x="102" y="6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18" y="6"/>
                </a:cxn>
                <a:cxn ang="0">
                  <a:pos x="30" y="12"/>
                </a:cxn>
                <a:cxn ang="0">
                  <a:pos x="30" y="18"/>
                </a:cxn>
                <a:cxn ang="0">
                  <a:pos x="30" y="125"/>
                </a:cxn>
                <a:cxn ang="0">
                  <a:pos x="24" y="137"/>
                </a:cxn>
                <a:cxn ang="0">
                  <a:pos x="0" y="137"/>
                </a:cxn>
                <a:cxn ang="0">
                  <a:pos x="0" y="143"/>
                </a:cxn>
                <a:cxn ang="0">
                  <a:pos x="102" y="143"/>
                </a:cxn>
                <a:cxn ang="0">
                  <a:pos x="102" y="137"/>
                </a:cxn>
              </a:cxnLst>
              <a:rect l="0" t="0" r="r" b="b"/>
              <a:pathLst>
                <a:path w="102" h="143">
                  <a:moveTo>
                    <a:pt x="102" y="137"/>
                  </a:moveTo>
                  <a:lnTo>
                    <a:pt x="84" y="137"/>
                  </a:lnTo>
                  <a:lnTo>
                    <a:pt x="78" y="125"/>
                  </a:lnTo>
                  <a:lnTo>
                    <a:pt x="78" y="18"/>
                  </a:lnTo>
                  <a:lnTo>
                    <a:pt x="84" y="6"/>
                  </a:lnTo>
                  <a:lnTo>
                    <a:pt x="102" y="6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8" y="6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0" y="125"/>
                  </a:lnTo>
                  <a:lnTo>
                    <a:pt x="24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102" y="143"/>
                  </a:lnTo>
                  <a:lnTo>
                    <a:pt x="102" y="1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02" name="Freeform 222"/>
            <p:cNvSpPr>
              <a:spLocks noEditPoints="1"/>
            </p:cNvSpPr>
            <p:nvPr/>
          </p:nvSpPr>
          <p:spPr bwMode="auto">
            <a:xfrm>
              <a:off x="4392" y="3256"/>
              <a:ext cx="186" cy="154"/>
            </a:xfrm>
            <a:custGeom>
              <a:avLst/>
              <a:gdLst/>
              <a:ahLst/>
              <a:cxnLst>
                <a:cxn ang="0">
                  <a:pos x="168" y="137"/>
                </a:cxn>
                <a:cxn ang="0">
                  <a:pos x="156" y="131"/>
                </a:cxn>
                <a:cxn ang="0">
                  <a:pos x="144" y="119"/>
                </a:cxn>
                <a:cxn ang="0">
                  <a:pos x="120" y="66"/>
                </a:cxn>
                <a:cxn ang="0">
                  <a:pos x="144" y="60"/>
                </a:cxn>
                <a:cxn ang="0">
                  <a:pos x="162" y="54"/>
                </a:cxn>
                <a:cxn ang="0">
                  <a:pos x="174" y="42"/>
                </a:cxn>
                <a:cxn ang="0">
                  <a:pos x="174" y="30"/>
                </a:cxn>
                <a:cxn ang="0">
                  <a:pos x="168" y="12"/>
                </a:cxn>
                <a:cxn ang="0">
                  <a:pos x="150" y="6"/>
                </a:cxn>
                <a:cxn ang="0">
                  <a:pos x="126" y="0"/>
                </a:cxn>
                <a:cxn ang="0">
                  <a:pos x="114" y="0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54" y="6"/>
                </a:cxn>
                <a:cxn ang="0">
                  <a:pos x="60" y="12"/>
                </a:cxn>
                <a:cxn ang="0">
                  <a:pos x="60" y="18"/>
                </a:cxn>
                <a:cxn ang="0">
                  <a:pos x="60" y="24"/>
                </a:cxn>
                <a:cxn ang="0">
                  <a:pos x="24" y="119"/>
                </a:cxn>
                <a:cxn ang="0">
                  <a:pos x="12" y="131"/>
                </a:cxn>
                <a:cxn ang="0">
                  <a:pos x="0" y="137"/>
                </a:cxn>
                <a:cxn ang="0">
                  <a:pos x="0" y="137"/>
                </a:cxn>
                <a:cxn ang="0">
                  <a:pos x="72" y="137"/>
                </a:cxn>
                <a:cxn ang="0">
                  <a:pos x="72" y="137"/>
                </a:cxn>
                <a:cxn ang="0">
                  <a:pos x="54" y="131"/>
                </a:cxn>
                <a:cxn ang="0">
                  <a:pos x="48" y="125"/>
                </a:cxn>
                <a:cxn ang="0">
                  <a:pos x="48" y="119"/>
                </a:cxn>
                <a:cxn ang="0">
                  <a:pos x="54" y="113"/>
                </a:cxn>
                <a:cxn ang="0">
                  <a:pos x="72" y="66"/>
                </a:cxn>
                <a:cxn ang="0">
                  <a:pos x="90" y="72"/>
                </a:cxn>
                <a:cxn ang="0">
                  <a:pos x="126" y="137"/>
                </a:cxn>
                <a:cxn ang="0">
                  <a:pos x="168" y="137"/>
                </a:cxn>
                <a:cxn ang="0">
                  <a:pos x="168" y="137"/>
                </a:cxn>
                <a:cxn ang="0">
                  <a:pos x="90" y="12"/>
                </a:cxn>
                <a:cxn ang="0">
                  <a:pos x="96" y="6"/>
                </a:cxn>
                <a:cxn ang="0">
                  <a:pos x="108" y="6"/>
                </a:cxn>
                <a:cxn ang="0">
                  <a:pos x="132" y="12"/>
                </a:cxn>
                <a:cxn ang="0">
                  <a:pos x="144" y="18"/>
                </a:cxn>
                <a:cxn ang="0">
                  <a:pos x="144" y="30"/>
                </a:cxn>
                <a:cxn ang="0">
                  <a:pos x="144" y="42"/>
                </a:cxn>
                <a:cxn ang="0">
                  <a:pos x="132" y="48"/>
                </a:cxn>
                <a:cxn ang="0">
                  <a:pos x="114" y="60"/>
                </a:cxn>
                <a:cxn ang="0">
                  <a:pos x="90" y="60"/>
                </a:cxn>
                <a:cxn ang="0">
                  <a:pos x="72" y="60"/>
                </a:cxn>
                <a:cxn ang="0">
                  <a:pos x="90" y="12"/>
                </a:cxn>
              </a:cxnLst>
              <a:rect l="0" t="0" r="r" b="b"/>
              <a:pathLst>
                <a:path w="174" h="137">
                  <a:moveTo>
                    <a:pt x="168" y="137"/>
                  </a:moveTo>
                  <a:lnTo>
                    <a:pt x="156" y="131"/>
                  </a:lnTo>
                  <a:lnTo>
                    <a:pt x="144" y="119"/>
                  </a:lnTo>
                  <a:lnTo>
                    <a:pt x="120" y="66"/>
                  </a:lnTo>
                  <a:lnTo>
                    <a:pt x="144" y="60"/>
                  </a:lnTo>
                  <a:lnTo>
                    <a:pt x="162" y="54"/>
                  </a:lnTo>
                  <a:lnTo>
                    <a:pt x="174" y="42"/>
                  </a:lnTo>
                  <a:lnTo>
                    <a:pt x="174" y="30"/>
                  </a:lnTo>
                  <a:lnTo>
                    <a:pt x="168" y="12"/>
                  </a:lnTo>
                  <a:lnTo>
                    <a:pt x="150" y="6"/>
                  </a:lnTo>
                  <a:lnTo>
                    <a:pt x="126" y="0"/>
                  </a:lnTo>
                  <a:lnTo>
                    <a:pt x="11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4" y="6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24" y="119"/>
                  </a:lnTo>
                  <a:lnTo>
                    <a:pt x="12" y="131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72" y="137"/>
                  </a:lnTo>
                  <a:lnTo>
                    <a:pt x="72" y="137"/>
                  </a:lnTo>
                  <a:lnTo>
                    <a:pt x="54" y="131"/>
                  </a:lnTo>
                  <a:lnTo>
                    <a:pt x="48" y="125"/>
                  </a:lnTo>
                  <a:lnTo>
                    <a:pt x="48" y="119"/>
                  </a:lnTo>
                  <a:lnTo>
                    <a:pt x="54" y="113"/>
                  </a:lnTo>
                  <a:lnTo>
                    <a:pt x="72" y="66"/>
                  </a:lnTo>
                  <a:lnTo>
                    <a:pt x="90" y="72"/>
                  </a:lnTo>
                  <a:lnTo>
                    <a:pt x="126" y="137"/>
                  </a:lnTo>
                  <a:lnTo>
                    <a:pt x="168" y="137"/>
                  </a:lnTo>
                  <a:lnTo>
                    <a:pt x="168" y="137"/>
                  </a:lnTo>
                  <a:close/>
                  <a:moveTo>
                    <a:pt x="90" y="12"/>
                  </a:moveTo>
                  <a:lnTo>
                    <a:pt x="96" y="6"/>
                  </a:lnTo>
                  <a:lnTo>
                    <a:pt x="108" y="6"/>
                  </a:lnTo>
                  <a:lnTo>
                    <a:pt x="132" y="12"/>
                  </a:lnTo>
                  <a:lnTo>
                    <a:pt x="144" y="18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32" y="48"/>
                  </a:lnTo>
                  <a:lnTo>
                    <a:pt x="114" y="60"/>
                  </a:lnTo>
                  <a:lnTo>
                    <a:pt x="90" y="60"/>
                  </a:lnTo>
                  <a:lnTo>
                    <a:pt x="72" y="60"/>
                  </a:lnTo>
                  <a:lnTo>
                    <a:pt x="90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</p:grpSp>
      <p:sp>
        <p:nvSpPr>
          <p:cNvPr id="103" name="Text Box 224"/>
          <p:cNvSpPr txBox="1">
            <a:spLocks noChangeArrowheads="1"/>
          </p:cNvSpPr>
          <p:nvPr/>
        </p:nvSpPr>
        <p:spPr bwMode="auto">
          <a:xfrm>
            <a:off x="87012" y="2009745"/>
            <a:ext cx="15744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Domain</a:t>
            </a:r>
          </a:p>
        </p:txBody>
      </p:sp>
      <p:sp>
        <p:nvSpPr>
          <p:cNvPr id="104" name="Text Box 225"/>
          <p:cNvSpPr txBox="1">
            <a:spLocks noChangeArrowheads="1"/>
          </p:cNvSpPr>
          <p:nvPr/>
        </p:nvSpPr>
        <p:spPr bwMode="auto">
          <a:xfrm>
            <a:off x="2444450" y="2009745"/>
            <a:ext cx="2146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 Domain</a:t>
            </a:r>
          </a:p>
        </p:txBody>
      </p:sp>
      <p:graphicFrame>
        <p:nvGraphicFramePr>
          <p:cNvPr id="105" name="Object 2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008808"/>
              </p:ext>
            </p:extLst>
          </p:nvPr>
        </p:nvGraphicFramePr>
        <p:xfrm>
          <a:off x="5783882" y="3268661"/>
          <a:ext cx="28686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62" name="Equation" r:id="rId4" imgW="1536126" imgH="216061" progId="Equation.3">
                  <p:embed/>
                </p:oleObj>
              </mc:Choice>
              <mc:Fallback>
                <p:oleObj name="Equation" r:id="rId4" imgW="1536126" imgH="216061" progId="Equation.3">
                  <p:embed/>
                  <p:pic>
                    <p:nvPicPr>
                      <p:cNvPr id="0" name="Picture 1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882" y="3268661"/>
                        <a:ext cx="2868613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 Box 230"/>
          <p:cNvSpPr txBox="1">
            <a:spLocks noChangeArrowheads="1"/>
          </p:cNvSpPr>
          <p:nvPr/>
        </p:nvSpPr>
        <p:spPr bwMode="auto">
          <a:xfrm>
            <a:off x="5073319" y="1739850"/>
            <a:ext cx="35027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Current through resistor  </a:t>
            </a:r>
          </a:p>
        </p:txBody>
      </p:sp>
      <p:graphicFrame>
        <p:nvGraphicFramePr>
          <p:cNvPr id="110" name="Object 2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827926"/>
              </p:ext>
            </p:extLst>
          </p:nvPr>
        </p:nvGraphicFramePr>
        <p:xfrm>
          <a:off x="5781711" y="2854643"/>
          <a:ext cx="208597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63" name="Equation" r:id="rId6" imgW="1117233" imgH="216061" progId="Equation.3">
                  <p:embed/>
                </p:oleObj>
              </mc:Choice>
              <mc:Fallback>
                <p:oleObj name="Equation" r:id="rId6" imgW="1117233" imgH="216061" progId="Equation.3">
                  <p:embed/>
                  <p:pic>
                    <p:nvPicPr>
                      <p:cNvPr id="0" name="Picture 1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711" y="2854643"/>
                        <a:ext cx="2085975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TextBox 110"/>
          <p:cNvSpPr txBox="1"/>
          <p:nvPr/>
        </p:nvSpPr>
        <p:spPr>
          <a:xfrm>
            <a:off x="5437311" y="2350474"/>
            <a:ext cx="1732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 domain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432886" y="3808571"/>
            <a:ext cx="2004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Phasor</a:t>
            </a:r>
            <a:r>
              <a:rPr lang="en-US" sz="2400" dirty="0">
                <a:solidFill>
                  <a:schemeClr val="tx2"/>
                </a:solidFill>
              </a:rPr>
              <a:t> Domain</a:t>
            </a:r>
          </a:p>
        </p:txBody>
      </p:sp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80460" y="4471157"/>
            <a:ext cx="838200" cy="25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304800"/>
            <a:ext cx="8183562" cy="609600"/>
          </a:xfrm>
        </p:spPr>
        <p:txBody>
          <a:bodyPr>
            <a:noAutofit/>
          </a:bodyPr>
          <a:lstStyle/>
          <a:p>
            <a:r>
              <a:rPr lang="en-US" dirty="0" err="1"/>
              <a:t>Phasor</a:t>
            </a:r>
            <a:r>
              <a:rPr lang="en-US" dirty="0"/>
              <a:t> Relation for </a:t>
            </a:r>
            <a:r>
              <a:rPr lang="en-US" dirty="0">
                <a:solidFill>
                  <a:srgbClr val="FF0000"/>
                </a:solidFill>
              </a:rPr>
              <a:t>Inductors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103" name="Text Box 224"/>
          <p:cNvSpPr txBox="1">
            <a:spLocks noChangeArrowheads="1"/>
          </p:cNvSpPr>
          <p:nvPr/>
        </p:nvSpPr>
        <p:spPr bwMode="auto">
          <a:xfrm>
            <a:off x="609600" y="2798762"/>
            <a:ext cx="14879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Time Domain</a:t>
            </a:r>
          </a:p>
        </p:txBody>
      </p:sp>
      <p:sp>
        <p:nvSpPr>
          <p:cNvPr id="109" name="Text Box 230"/>
          <p:cNvSpPr txBox="1">
            <a:spLocks noChangeArrowheads="1"/>
          </p:cNvSpPr>
          <p:nvPr/>
        </p:nvSpPr>
        <p:spPr bwMode="auto">
          <a:xfrm>
            <a:off x="457201" y="1524000"/>
            <a:ext cx="4648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510449" y="1524000"/>
            <a:ext cx="1732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 domain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600200" y="2133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13" name="Picture 112" descr="v=ir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7329849" y="5867399"/>
            <a:ext cx="63500" cy="74221"/>
          </a:xfrm>
          <a:prstGeom prst="rect">
            <a:avLst/>
          </a:prstGeom>
        </p:spPr>
      </p:pic>
      <p:pic>
        <p:nvPicPr>
          <p:cNvPr id="114" name="Picture 113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1128" y="5105400"/>
            <a:ext cx="452921" cy="384174"/>
          </a:xfrm>
          <a:prstGeom prst="rect">
            <a:avLst/>
          </a:prstGeom>
        </p:spPr>
      </p:pic>
      <p:pic>
        <p:nvPicPr>
          <p:cNvPr id="115" name="Picture 114" descr="pic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828800"/>
            <a:ext cx="4318000" cy="3626742"/>
          </a:xfrm>
          <a:prstGeom prst="rect">
            <a:avLst/>
          </a:prstGeom>
        </p:spPr>
      </p:pic>
      <p:pic>
        <p:nvPicPr>
          <p:cNvPr id="117761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47941" y="1524000"/>
            <a:ext cx="101050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86649" y="2133600"/>
            <a:ext cx="444168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510449" y="2057400"/>
            <a:ext cx="20041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Phasor</a:t>
            </a:r>
            <a:r>
              <a:rPr lang="en-US" sz="2400" dirty="0">
                <a:solidFill>
                  <a:schemeClr val="tx2"/>
                </a:solidFill>
              </a:rPr>
              <a:t> Domain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304800"/>
            <a:ext cx="8183562" cy="609600"/>
          </a:xfrm>
        </p:spPr>
        <p:txBody>
          <a:bodyPr>
            <a:noAutofit/>
          </a:bodyPr>
          <a:lstStyle/>
          <a:p>
            <a:r>
              <a:rPr lang="en-US" dirty="0"/>
              <a:t>Phasor Relation for </a:t>
            </a:r>
            <a:r>
              <a:rPr lang="en-US" dirty="0">
                <a:solidFill>
                  <a:srgbClr val="FF0000"/>
                </a:solidFill>
              </a:rPr>
              <a:t>Capacitors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  <p:pic>
        <p:nvPicPr>
          <p:cNvPr id="113" name="Picture 112" descr="v=ir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7086600" y="5867399"/>
            <a:ext cx="63500" cy="74221"/>
          </a:xfrm>
          <a:prstGeom prst="rect">
            <a:avLst/>
          </a:prstGeom>
        </p:spPr>
      </p:pic>
      <p:pic>
        <p:nvPicPr>
          <p:cNvPr id="114" name="Picture 113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7879" y="5105400"/>
            <a:ext cx="452921" cy="384174"/>
          </a:xfrm>
          <a:prstGeom prst="rect">
            <a:avLst/>
          </a:prstGeom>
        </p:spPr>
      </p:pic>
      <p:pic>
        <p:nvPicPr>
          <p:cNvPr id="105" name="Picture 104" descr="c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030" y="1905000"/>
            <a:ext cx="4272079" cy="3657601"/>
          </a:xfrm>
          <a:prstGeom prst="rect">
            <a:avLst/>
          </a:prstGeom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54462" y="1542695"/>
            <a:ext cx="992311" cy="56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38945"/>
          <a:stretch/>
        </p:blipFill>
        <p:spPr bwMode="auto">
          <a:xfrm>
            <a:off x="6115749" y="2151561"/>
            <a:ext cx="2269739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409" y="3601156"/>
            <a:ext cx="533400" cy="513644"/>
          </a:xfrm>
          <a:prstGeom prst="rect">
            <a:avLst/>
          </a:prstGeom>
        </p:spPr>
      </p:pic>
      <p:sp>
        <p:nvSpPr>
          <p:cNvPr id="11" name="TextBox 110"/>
          <p:cNvSpPr txBox="1"/>
          <p:nvPr/>
        </p:nvSpPr>
        <p:spPr>
          <a:xfrm>
            <a:off x="4510449" y="1524000"/>
            <a:ext cx="1732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 domain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0449" y="2057400"/>
            <a:ext cx="20041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Phasor</a:t>
            </a:r>
            <a:r>
              <a:rPr lang="en-US" sz="2400" dirty="0">
                <a:solidFill>
                  <a:schemeClr val="tx2"/>
                </a:solidFill>
              </a:rPr>
              <a:t> Domain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8150" y="63629"/>
            <a:ext cx="3234375" cy="1480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1592896"/>
            <a:ext cx="2571975" cy="1258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2895184"/>
            <a:ext cx="3767400" cy="914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3814856"/>
            <a:ext cx="1485225" cy="31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0" y="4131722"/>
            <a:ext cx="3767400" cy="1240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/>
          <a:srcRect r="1573"/>
          <a:stretch/>
        </p:blipFill>
        <p:spPr>
          <a:xfrm>
            <a:off x="231046" y="6151183"/>
            <a:ext cx="2689420" cy="457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/>
          <a:srcRect r="733"/>
          <a:stretch>
            <a:fillRect/>
          </a:stretch>
        </p:blipFill>
        <p:spPr>
          <a:xfrm>
            <a:off x="4735749" y="1709467"/>
            <a:ext cx="2743194" cy="46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E9F7EC"/>
              </a:clrFrom>
              <a:clrTo>
                <a:srgbClr val="E9F7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5749" y="2193139"/>
            <a:ext cx="3368925" cy="5794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35749" y="2725115"/>
            <a:ext cx="1630125" cy="6156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35749" y="5121181"/>
            <a:ext cx="3477600" cy="16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13887" y="301566"/>
            <a:ext cx="3330113" cy="8238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35749" y="3336716"/>
            <a:ext cx="3260250" cy="17563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15579" y="419622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Integral property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5368717"/>
            <a:ext cx="4264158" cy="732100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7620000" y="168141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Sine reference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2976318" y="61570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Cosine reference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0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 </a:t>
            </a:r>
            <a:r>
              <a:rPr lang="en-US" dirty="0" err="1"/>
              <a:t>Phasor</a:t>
            </a:r>
            <a:r>
              <a:rPr lang="en-US" dirty="0"/>
              <a:t> Analysis: </a:t>
            </a:r>
            <a:r>
              <a:rPr lang="en-US" dirty="0">
                <a:solidFill>
                  <a:srgbClr val="FF0000"/>
                </a:solidFill>
              </a:rPr>
              <a:t>General Procedure</a:t>
            </a:r>
          </a:p>
        </p:txBody>
      </p:sp>
      <p:sp>
        <p:nvSpPr>
          <p:cNvPr id="9" name="Text Box 98"/>
          <p:cNvSpPr txBox="1">
            <a:spLocks noChangeArrowheads="1"/>
          </p:cNvSpPr>
          <p:nvPr/>
        </p:nvSpPr>
        <p:spPr bwMode="auto">
          <a:xfrm>
            <a:off x="533400" y="1686580"/>
            <a:ext cx="8229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0" name="Picture 9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09800"/>
            <a:ext cx="2209800" cy="943208"/>
          </a:xfrm>
          <a:prstGeom prst="rect">
            <a:avLst/>
          </a:prstGeom>
        </p:spPr>
      </p:pic>
      <p:pic>
        <p:nvPicPr>
          <p:cNvPr id="11" name="Picture 10" descr="Captu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8400" y="1981200"/>
            <a:ext cx="1823209" cy="1714500"/>
          </a:xfrm>
          <a:prstGeom prst="rect">
            <a:avLst/>
          </a:prstGeom>
        </p:spPr>
      </p:pic>
      <p:pic>
        <p:nvPicPr>
          <p:cNvPr id="12" name="Picture 11" descr="Capt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3962400"/>
            <a:ext cx="2209800" cy="1810862"/>
          </a:xfrm>
          <a:prstGeom prst="rect">
            <a:avLst/>
          </a:prstGeom>
        </p:spPr>
      </p:pic>
      <p:pic>
        <p:nvPicPr>
          <p:cNvPr id="13" name="Picture 12" descr="Cap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4600" y="4114800"/>
            <a:ext cx="1676400" cy="1558386"/>
          </a:xfrm>
          <a:prstGeom prst="rect">
            <a:avLst/>
          </a:prstGeom>
        </p:spPr>
      </p:pic>
      <p:pic>
        <p:nvPicPr>
          <p:cNvPr id="14" name="Picture 13" descr="Captur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53000" y="2209800"/>
            <a:ext cx="4114800" cy="927223"/>
          </a:xfrm>
          <a:prstGeom prst="rect">
            <a:avLst/>
          </a:prstGeom>
        </p:spPr>
      </p:pic>
      <p:pic>
        <p:nvPicPr>
          <p:cNvPr id="15" name="Picture 14" descr="Captur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3000" y="3733800"/>
            <a:ext cx="4118811" cy="914400"/>
          </a:xfrm>
          <a:prstGeom prst="rect">
            <a:avLst/>
          </a:prstGeom>
        </p:spPr>
      </p:pic>
      <p:pic>
        <p:nvPicPr>
          <p:cNvPr id="16" name="Picture 15" descr="Captur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53000" y="5257800"/>
            <a:ext cx="4114800" cy="911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rmAutofit/>
          </a:bodyPr>
          <a:lstStyle/>
          <a:p>
            <a:r>
              <a:rPr lang="en-US" sz="3200" dirty="0"/>
              <a:t>Example 1-4:  </a:t>
            </a:r>
            <a:r>
              <a:rPr lang="en-US" sz="3200" dirty="0">
                <a:solidFill>
                  <a:srgbClr val="FF0000"/>
                </a:solidFill>
              </a:rPr>
              <a:t>RL Circuit</a:t>
            </a:r>
          </a:p>
        </p:txBody>
      </p:sp>
      <p:pic>
        <p:nvPicPr>
          <p:cNvPr id="11" name="Picture 10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019800"/>
            <a:ext cx="4051302" cy="332983"/>
          </a:xfrm>
          <a:prstGeom prst="rect">
            <a:avLst/>
          </a:prstGeom>
        </p:spPr>
      </p:pic>
      <p:pic>
        <p:nvPicPr>
          <p:cNvPr id="8" name="Picture 7" descr="ex1-4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00200"/>
            <a:ext cx="5254978" cy="4267200"/>
          </a:xfrm>
          <a:prstGeom prst="rect">
            <a:avLst/>
          </a:prstGeom>
        </p:spPr>
      </p:pic>
      <p:pic>
        <p:nvPicPr>
          <p:cNvPr id="10" name="Picture 9" descr="ex1-4b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8800" y="1768805"/>
            <a:ext cx="3124200" cy="50891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344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766048" cy="990600"/>
          </a:xfrm>
        </p:spPr>
        <p:txBody>
          <a:bodyPr>
            <a:normAutofit/>
          </a:bodyPr>
          <a:lstStyle/>
          <a:p>
            <a:r>
              <a:rPr lang="en-US" sz="3200" dirty="0"/>
              <a:t>Example 1-4:  </a:t>
            </a:r>
            <a:r>
              <a:rPr lang="en-US" sz="3200" dirty="0">
                <a:solidFill>
                  <a:srgbClr val="FF0000"/>
                </a:solidFill>
              </a:rPr>
              <a:t>RL Circuit cont.</a:t>
            </a:r>
          </a:p>
        </p:txBody>
      </p:sp>
      <p:pic>
        <p:nvPicPr>
          <p:cNvPr id="8" name="Picture 7" descr="ex1-4c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77451"/>
            <a:ext cx="4512556" cy="6080549"/>
          </a:xfrm>
          <a:prstGeom prst="rect">
            <a:avLst/>
          </a:prstGeom>
        </p:spPr>
      </p:pic>
      <p:pic>
        <p:nvPicPr>
          <p:cNvPr id="10" name="Picture 9" descr="ex1-4d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5357" y="914400"/>
            <a:ext cx="4178643" cy="22858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14800" y="1066800"/>
            <a:ext cx="990600" cy="70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Information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6982" y="1676400"/>
            <a:ext cx="9067800" cy="4876800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Electromagnetics (</a:t>
            </a:r>
            <a:r>
              <a:rPr lang="zh-CN" altLang="en-US" sz="2200" dirty="0"/>
              <a:t>电磁学</a:t>
            </a:r>
            <a:r>
              <a:rPr lang="en-US" sz="2200" dirty="0" smtClean="0"/>
              <a:t>), 4 </a:t>
            </a:r>
            <a:r>
              <a:rPr lang="en-US" altLang="zh-CN" sz="2200" dirty="0" smtClean="0"/>
              <a:t>credits </a:t>
            </a:r>
            <a:r>
              <a:rPr lang="en-US" sz="2200" dirty="0" smtClean="0"/>
              <a:t>(16 </a:t>
            </a:r>
            <a:r>
              <a:rPr lang="en-US" sz="2200" dirty="0"/>
              <a:t>weeks)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Classroom: Teaching Center Rm. 302</a:t>
            </a:r>
          </a:p>
          <a:p>
            <a:pPr>
              <a:spcAft>
                <a:spcPts val="1200"/>
              </a:spcAft>
            </a:pPr>
            <a:r>
              <a:rPr lang="en-US" sz="2200" dirty="0" smtClean="0"/>
              <a:t>Lecture: </a:t>
            </a:r>
            <a:r>
              <a:rPr lang="en-US" altLang="zh-CN" sz="2200" dirty="0" smtClean="0"/>
              <a:t>Tue.</a:t>
            </a:r>
            <a:r>
              <a:rPr lang="en-US" sz="2200" dirty="0" smtClean="0"/>
              <a:t> </a:t>
            </a:r>
            <a:r>
              <a:rPr lang="en-US" sz="2200" dirty="0"/>
              <a:t>&amp; </a:t>
            </a:r>
            <a:r>
              <a:rPr lang="en-US" sz="2200" dirty="0" smtClean="0"/>
              <a:t>Thur. </a:t>
            </a:r>
            <a:r>
              <a:rPr lang="en-US" sz="2200" dirty="0"/>
              <a:t>10:15 ~ </a:t>
            </a:r>
            <a:r>
              <a:rPr lang="en-US" sz="2200" dirty="0" smtClean="0"/>
              <a:t>11:55 </a:t>
            </a:r>
            <a:r>
              <a:rPr lang="en-US" sz="1800" dirty="0" smtClean="0">
                <a:solidFill>
                  <a:srgbClr val="FF0000"/>
                </a:solidFill>
              </a:rPr>
              <a:t>(upload on Mon. &amp; Wen.  before 12h00)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200" dirty="0" smtClean="0"/>
              <a:t>Q&amp;A: Fri. at 18h00-19h30 </a:t>
            </a:r>
            <a:r>
              <a:rPr lang="en-US" altLang="zh-CN" sz="2200" dirty="0" smtClean="0">
                <a:solidFill>
                  <a:srgbClr val="FF0000"/>
                </a:solidFill>
              </a:rPr>
              <a:t>(by </a:t>
            </a:r>
            <a:r>
              <a:rPr lang="en-US" altLang="zh-CN" sz="2200" dirty="0">
                <a:solidFill>
                  <a:srgbClr val="FF0000"/>
                </a:solidFill>
              </a:rPr>
              <a:t>TA</a:t>
            </a:r>
            <a:r>
              <a:rPr lang="en-US" altLang="zh-CN" sz="2200" dirty="0" smtClean="0">
                <a:solidFill>
                  <a:srgbClr val="FF0000"/>
                </a:solidFill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altLang="zh-CN" sz="2200" dirty="0" smtClean="0"/>
              <a:t>Homework: Distribution every chapter</a:t>
            </a:r>
          </a:p>
          <a:p>
            <a:pPr>
              <a:spcAft>
                <a:spcPts val="1200"/>
              </a:spcAft>
            </a:pPr>
            <a:r>
              <a:rPr lang="en-US" altLang="zh-CN" sz="2200" dirty="0" smtClean="0"/>
              <a:t>Quiz</a:t>
            </a:r>
            <a:r>
              <a:rPr lang="en-US" altLang="zh-CN" sz="2200" dirty="0"/>
              <a:t>: Starting from March 30</a:t>
            </a:r>
            <a:r>
              <a:rPr lang="en-US" altLang="zh-CN" sz="2200" baseline="30000" dirty="0"/>
              <a:t>th </a:t>
            </a:r>
            <a:r>
              <a:rPr lang="zh-CN" altLang="en-US" sz="2200" dirty="0">
                <a:solidFill>
                  <a:srgbClr val="FF0000"/>
                </a:solidFill>
              </a:rPr>
              <a:t>（</a:t>
            </a:r>
            <a:r>
              <a:rPr lang="en-US" altLang="zh-CN" sz="2200" dirty="0">
                <a:solidFill>
                  <a:srgbClr val="FF0000"/>
                </a:solidFill>
              </a:rPr>
              <a:t>depends</a:t>
            </a:r>
            <a:r>
              <a:rPr lang="zh-CN" altLang="en-US" sz="2200" dirty="0" smtClean="0">
                <a:solidFill>
                  <a:srgbClr val="FF0000"/>
                </a:solidFill>
              </a:rPr>
              <a:t>）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200" dirty="0" smtClean="0"/>
              <a:t>Lab: </a:t>
            </a:r>
            <a:r>
              <a:rPr lang="en-US" altLang="zh-CN" sz="2200" dirty="0"/>
              <a:t>Starting from March </a:t>
            </a:r>
            <a:r>
              <a:rPr lang="en-US" altLang="zh-CN" sz="2200" dirty="0" smtClean="0"/>
              <a:t>30</a:t>
            </a:r>
            <a:r>
              <a:rPr lang="en-US" altLang="zh-CN" sz="2200" baseline="30000" dirty="0" smtClean="0"/>
              <a:t>th </a:t>
            </a:r>
            <a:r>
              <a:rPr lang="zh-CN" altLang="en-US" sz="2200" dirty="0" smtClean="0">
                <a:solidFill>
                  <a:srgbClr val="FF0000"/>
                </a:solidFill>
              </a:rPr>
              <a:t>（</a:t>
            </a:r>
            <a:r>
              <a:rPr lang="en-US" altLang="zh-CN" sz="2200" dirty="0" smtClean="0">
                <a:solidFill>
                  <a:srgbClr val="FF0000"/>
                </a:solidFill>
              </a:rPr>
              <a:t>depends</a:t>
            </a:r>
            <a:r>
              <a:rPr lang="zh-CN" altLang="en-US" sz="2200" dirty="0" smtClean="0">
                <a:solidFill>
                  <a:srgbClr val="FF0000"/>
                </a:solidFill>
              </a:rPr>
              <a:t>）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200" dirty="0" smtClean="0"/>
              <a:t>Score: </a:t>
            </a:r>
            <a:r>
              <a:rPr lang="en-US" sz="2000" dirty="0" smtClean="0"/>
              <a:t>Homework &amp; Quiz (30%)+</a:t>
            </a:r>
            <a:r>
              <a:rPr lang="en-US" sz="2000" dirty="0" err="1" smtClean="0">
                <a:solidFill>
                  <a:srgbClr val="FF0000"/>
                </a:solidFill>
              </a:rPr>
              <a:t>MidExame</a:t>
            </a:r>
            <a:r>
              <a:rPr lang="en-US" sz="2000" dirty="0" smtClean="0">
                <a:solidFill>
                  <a:srgbClr val="FF0000"/>
                </a:solidFill>
              </a:rPr>
              <a:t> (20%)</a:t>
            </a:r>
            <a:r>
              <a:rPr lang="en-US" sz="2000" dirty="0" smtClean="0"/>
              <a:t>+</a:t>
            </a:r>
            <a:r>
              <a:rPr lang="en-US" sz="2000" dirty="0" err="1" smtClean="0"/>
              <a:t>FinExame</a:t>
            </a:r>
            <a:r>
              <a:rPr lang="en-US" sz="2000" dirty="0" smtClean="0"/>
              <a:t> (30%)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+Lab </a:t>
            </a:r>
            <a:r>
              <a:rPr lang="en-US" altLang="zh-CN" sz="2000" dirty="0">
                <a:solidFill>
                  <a:srgbClr val="FF0000"/>
                </a:solidFill>
              </a:rPr>
              <a:t>(20</a:t>
            </a:r>
            <a:r>
              <a:rPr lang="en-US" altLang="zh-CN" sz="2000" dirty="0" smtClean="0">
                <a:solidFill>
                  <a:srgbClr val="FF0000"/>
                </a:solidFill>
              </a:rPr>
              <a:t>%)</a:t>
            </a:r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zh-CN" altLang="en-US" sz="2200" b="1" dirty="0"/>
              <a:t>互动教学平台</a:t>
            </a:r>
            <a:r>
              <a:rPr lang="en-US" altLang="zh-CN" sz="2200" dirty="0"/>
              <a:t>: </a:t>
            </a:r>
            <a:r>
              <a:rPr lang="zh-CN" altLang="en-US" sz="2200" dirty="0"/>
              <a:t>电磁学</a:t>
            </a:r>
            <a:r>
              <a:rPr lang="en-US" altLang="zh-CN" sz="2200" dirty="0"/>
              <a:t>-2020</a:t>
            </a:r>
            <a:r>
              <a:rPr lang="zh-CN" altLang="en-US" sz="2200" dirty="0"/>
              <a:t>春 </a:t>
            </a:r>
            <a:r>
              <a:rPr lang="en-US" altLang="zh-CN" sz="2200" dirty="0"/>
              <a:t>(slides, video, homework, Q&amp;A, etc</a:t>
            </a:r>
            <a:r>
              <a:rPr lang="en-US" altLang="zh-CN" sz="2200" dirty="0" smtClean="0"/>
              <a:t>.)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206179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 cstate="print"/>
          <a:srcRect t="9459"/>
          <a:stretch>
            <a:fillRect/>
          </a:stretch>
        </p:blipFill>
        <p:spPr bwMode="auto">
          <a:xfrm>
            <a:off x="762000" y="1600200"/>
            <a:ext cx="770201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781800" y="5105400"/>
            <a:ext cx="1066800" cy="3810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81200" y="5867400"/>
            <a:ext cx="914400" cy="3810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304800"/>
            <a:ext cx="8183562" cy="609600"/>
          </a:xfrm>
        </p:spPr>
        <p:txBody>
          <a:bodyPr>
            <a:noAutofit/>
          </a:bodyPr>
          <a:lstStyle/>
          <a:p>
            <a:r>
              <a:rPr lang="en-US" dirty="0"/>
              <a:t>Travelling Waves in Phasor Domain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752600"/>
            <a:ext cx="9144001" cy="3248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0890" y="5562600"/>
            <a:ext cx="335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</a:rPr>
              <a:t>Homework due xxx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TAs and Lab Teacher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en-US" sz="2600" dirty="0"/>
              <a:t>TAs </a:t>
            </a:r>
            <a:r>
              <a:rPr lang="en-US" sz="2600" dirty="0" smtClean="0"/>
              <a:t>(course)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zh-CN" altLang="en-US" sz="2600" dirty="0" smtClean="0"/>
              <a:t>张乐嘉</a:t>
            </a:r>
            <a:r>
              <a:rPr lang="en-US" sz="2600" dirty="0" smtClean="0"/>
              <a:t> </a:t>
            </a:r>
            <a:r>
              <a:rPr lang="en-US" altLang="zh-CN" sz="2600" dirty="0" smtClean="0"/>
              <a:t>zhanglj</a:t>
            </a:r>
            <a:r>
              <a:rPr lang="en-US" sz="2600" dirty="0" smtClean="0"/>
              <a:t>@shanghaitech.edu.cn (Group 1)</a:t>
            </a:r>
          </a:p>
          <a:p>
            <a:pPr marL="0" indent="0">
              <a:buNone/>
            </a:pPr>
            <a:r>
              <a:rPr lang="zh-CN" altLang="en-US" sz="2600" dirty="0" smtClean="0"/>
              <a:t>   张</a:t>
            </a:r>
            <a:r>
              <a:rPr lang="zh-CN" altLang="en-US" sz="2600" dirty="0"/>
              <a:t>正枰 </a:t>
            </a:r>
            <a:r>
              <a:rPr lang="en-US" altLang="zh-CN" sz="2600" dirty="0" smtClean="0"/>
              <a:t>zhangzhp1@shanghaitech.edu.cn </a:t>
            </a:r>
            <a:r>
              <a:rPr lang="en-US" altLang="zh-CN" sz="2600" dirty="0"/>
              <a:t>(</a:t>
            </a:r>
            <a:r>
              <a:rPr lang="en-US" altLang="zh-CN" sz="2600" dirty="0" smtClean="0"/>
              <a:t>Group 2)</a:t>
            </a:r>
          </a:p>
          <a:p>
            <a:pPr marL="0" indent="0">
              <a:buNone/>
            </a:pPr>
            <a:r>
              <a:rPr lang="zh-CN" altLang="en-US" sz="2600" dirty="0" smtClean="0"/>
              <a:t>   曹淑婕 </a:t>
            </a:r>
            <a:r>
              <a:rPr lang="en-US" altLang="zh-CN" sz="2600" dirty="0" smtClean="0"/>
              <a:t>caoshj</a:t>
            </a:r>
            <a:r>
              <a:rPr lang="en-US" sz="2600" dirty="0" smtClean="0"/>
              <a:t>@shanghaitech.edu.cn (Group 3)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altLang="zh-CN" sz="2600" dirty="0" smtClean="0"/>
              <a:t>TAs (lab)</a:t>
            </a:r>
            <a:br>
              <a:rPr lang="en-US" altLang="zh-CN" sz="2600" dirty="0" smtClean="0"/>
            </a:br>
            <a:r>
              <a:rPr lang="zh-CN" altLang="en-US" sz="2600" dirty="0" smtClean="0"/>
              <a:t>刘力豪 </a:t>
            </a:r>
            <a:r>
              <a:rPr lang="en-US" altLang="zh-CN" sz="2600" dirty="0" smtClean="0"/>
              <a:t>liulh@shanghaitech.edu.cn</a:t>
            </a:r>
            <a:br>
              <a:rPr lang="en-US" altLang="zh-CN" sz="2600" dirty="0" smtClean="0"/>
            </a:br>
            <a:r>
              <a:rPr lang="zh-CN" altLang="en-US" sz="2600" dirty="0" smtClean="0"/>
              <a:t>姜昱同 </a:t>
            </a:r>
            <a:r>
              <a:rPr lang="en-US" altLang="zh-CN" sz="2600" dirty="0" smtClean="0"/>
              <a:t>jiangyt@shanghaitech.edu.cn</a:t>
            </a:r>
            <a:br>
              <a:rPr lang="en-US" altLang="zh-CN" sz="2600" dirty="0" smtClean="0"/>
            </a:br>
            <a:r>
              <a:rPr lang="zh-CN" altLang="en-US" sz="2600" dirty="0" smtClean="0"/>
              <a:t>张津萌 </a:t>
            </a:r>
            <a:r>
              <a:rPr lang="en-US" altLang="zh-CN" sz="2600" dirty="0" smtClean="0"/>
              <a:t>zhangjm1@shanghaitech.edu.cn</a:t>
            </a:r>
            <a:br>
              <a:rPr lang="en-US" altLang="zh-CN" sz="2600" dirty="0" smtClean="0"/>
            </a:br>
            <a:r>
              <a:rPr lang="zh-CN" altLang="en-US" sz="2600" dirty="0" smtClean="0"/>
              <a:t>姚进 </a:t>
            </a:r>
            <a:r>
              <a:rPr lang="en-US" altLang="zh-CN" sz="2600" dirty="0" smtClean="0"/>
              <a:t>yaojin@shanghaitech.edu.cn</a:t>
            </a:r>
          </a:p>
          <a:p>
            <a:r>
              <a:rPr lang="en-US" sz="2600" dirty="0" smtClean="0"/>
              <a:t>Lab </a:t>
            </a:r>
            <a:r>
              <a:rPr lang="en-US" sz="2600" dirty="0"/>
              <a:t>teacher</a:t>
            </a:r>
            <a:br>
              <a:rPr lang="en-US" sz="2600" dirty="0"/>
            </a:br>
            <a:r>
              <a:rPr lang="zh-CN" altLang="en-US" sz="2600" dirty="0"/>
              <a:t>李娟 </a:t>
            </a:r>
            <a:r>
              <a:rPr lang="en-US" altLang="zh-CN" sz="2600" dirty="0"/>
              <a:t>lijuan@shanghaitech.edu.cn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459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and Units</a:t>
            </a:r>
          </a:p>
        </p:txBody>
      </p:sp>
      <p:pic>
        <p:nvPicPr>
          <p:cNvPr id="91137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747" y="1981200"/>
            <a:ext cx="4419601" cy="257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2078" y="1981200"/>
            <a:ext cx="403109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4047" y="4495800"/>
            <a:ext cx="419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Luminous intensity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candela           cd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7673" y="2590800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艾</a:t>
            </a:r>
            <a:endParaRPr lang="en-US" altLang="zh-CN" dirty="0" smtClean="0"/>
          </a:p>
          <a:p>
            <a:r>
              <a:rPr lang="zh-CN" altLang="en-US" dirty="0" smtClean="0"/>
              <a:t>拍</a:t>
            </a:r>
            <a:endParaRPr lang="en-US" altLang="zh-CN" dirty="0" smtClean="0"/>
          </a:p>
          <a:p>
            <a:r>
              <a:rPr lang="zh-CN" altLang="en-US" dirty="0"/>
              <a:t>太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7673" y="5096470"/>
            <a:ext cx="428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皮</a:t>
            </a:r>
            <a:endParaRPr lang="en-US" altLang="zh-CN" dirty="0" smtClean="0"/>
          </a:p>
          <a:p>
            <a:r>
              <a:rPr lang="zh-CN" altLang="en-US" dirty="0"/>
              <a:t>飞</a:t>
            </a:r>
            <a:endParaRPr lang="en-US" altLang="zh-CN" dirty="0" smtClean="0"/>
          </a:p>
          <a:p>
            <a:r>
              <a:rPr lang="zh-CN" altLang="en-US" dirty="0" smtClean="0"/>
              <a:t>阿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Notations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797275"/>
              </p:ext>
            </p:extLst>
          </p:nvPr>
        </p:nvGraphicFramePr>
        <p:xfrm>
          <a:off x="228600" y="3048000"/>
          <a:ext cx="284117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88" name="Equation" r:id="rId3" imgW="1104840" imgH="533160" progId="Equation.DSMT4">
                  <p:embed/>
                </p:oleObj>
              </mc:Choice>
              <mc:Fallback>
                <p:oleObj name="Equation" r:id="rId3" imgW="110484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3048000"/>
                        <a:ext cx="2841172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"/>
          <a:stretch/>
        </p:blipFill>
        <p:spPr bwMode="auto">
          <a:xfrm>
            <a:off x="3124200" y="1752600"/>
            <a:ext cx="586693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547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52400"/>
            <a:ext cx="8153400" cy="990600"/>
          </a:xfrm>
        </p:spPr>
        <p:txBody>
          <a:bodyPr/>
          <a:lstStyle/>
          <a:p>
            <a:r>
              <a:rPr lang="en-US" dirty="0"/>
              <a:t>Examples of EM Applications</a:t>
            </a:r>
          </a:p>
        </p:txBody>
      </p:sp>
      <p:pic>
        <p:nvPicPr>
          <p:cNvPr id="4" name="Content Placeholder 3" descr="12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7" r="67"/>
          <a:stretch>
            <a:fillRect/>
          </a:stretch>
        </p:blipFill>
        <p:spPr>
          <a:xfrm>
            <a:off x="1524000" y="654010"/>
            <a:ext cx="6324600" cy="6203990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22044</TotalTime>
  <Words>1324</Words>
  <Application>Microsoft Office PowerPoint</Application>
  <PresentationFormat>全屏显示(4:3)</PresentationFormat>
  <Paragraphs>220</Paragraphs>
  <Slides>51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3" baseType="lpstr">
      <vt:lpstr>Median</vt:lpstr>
      <vt:lpstr>Equation</vt:lpstr>
      <vt:lpstr>Electromagnetics                --- by Cheng Wang</vt:lpstr>
      <vt:lpstr>Information of Instructor</vt:lpstr>
      <vt:lpstr>EM WeChat Group</vt:lpstr>
      <vt:lpstr>Textbook</vt:lpstr>
      <vt:lpstr>Basic Information of this Course</vt:lpstr>
      <vt:lpstr>Information TAs and Lab Teacher</vt:lpstr>
      <vt:lpstr>Dimensions and Units</vt:lpstr>
      <vt:lpstr>Symbol Notations</vt:lpstr>
      <vt:lpstr>Examples of EM Applications</vt:lpstr>
      <vt:lpstr>Histories make men wise—Francis Bacon</vt:lpstr>
      <vt:lpstr>Fundamental Forces of Nature</vt:lpstr>
      <vt:lpstr>Gravitational Force</vt:lpstr>
      <vt:lpstr>Charge: Electrical property of particles</vt:lpstr>
      <vt:lpstr>Electrical Force</vt:lpstr>
      <vt:lpstr>Electric Field In Free Space</vt:lpstr>
      <vt:lpstr>Electric Field Inside Dielectric Medium</vt:lpstr>
      <vt:lpstr>Magnetic Field In Free Space</vt:lpstr>
      <vt:lpstr>Magnetic Field In ferroM material</vt:lpstr>
      <vt:lpstr>Statics vs. Dynamics</vt:lpstr>
      <vt:lpstr>Fields of Moving Charges</vt:lpstr>
      <vt:lpstr>Static vs. Dynamic</vt:lpstr>
      <vt:lpstr>Material Properties</vt:lpstr>
      <vt:lpstr>Traveling Waves</vt:lpstr>
      <vt:lpstr>Types of Waves</vt:lpstr>
      <vt:lpstr>Sinusoidal Waves in Lossless Media</vt:lpstr>
      <vt:lpstr>Phase velocity</vt:lpstr>
      <vt:lpstr>More Interpretation of Spatial Variables</vt:lpstr>
      <vt:lpstr>Wave Frequency and Period</vt:lpstr>
      <vt:lpstr>Direction of Wave Travel</vt:lpstr>
      <vt:lpstr>Phase Lead &amp; Lag</vt:lpstr>
      <vt:lpstr>Wave Travel in Lossy Media</vt:lpstr>
      <vt:lpstr>PowerPoint 演示文稿</vt:lpstr>
      <vt:lpstr>PowerPoint 演示文稿</vt:lpstr>
      <vt:lpstr>The EM Spectrum</vt:lpstr>
      <vt:lpstr>The EM Spectrum</vt:lpstr>
      <vt:lpstr>4G &amp; 5G</vt:lpstr>
      <vt:lpstr>PowerPoint 演示文稿</vt:lpstr>
      <vt:lpstr>Complex Numbers</vt:lpstr>
      <vt:lpstr>Relations for Complex Numbers</vt:lpstr>
      <vt:lpstr>Phasor Domain</vt:lpstr>
      <vt:lpstr>Phasor Domain</vt:lpstr>
      <vt:lpstr>Time and Phasor Domain</vt:lpstr>
      <vt:lpstr>Phasor Relation for Resistors</vt:lpstr>
      <vt:lpstr>Phasor Relation for Inductors</vt:lpstr>
      <vt:lpstr>Phasor Relation for Capacitors</vt:lpstr>
      <vt:lpstr>Example</vt:lpstr>
      <vt:lpstr>ac Phasor Analysis: General Procedure</vt:lpstr>
      <vt:lpstr>Example 1-4:  RL Circuit</vt:lpstr>
      <vt:lpstr>Example 1-4:  RL Circuit cont.</vt:lpstr>
      <vt:lpstr>Travelling Waves in Phasor Domain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cheng wang</cp:lastModifiedBy>
  <cp:revision>724</cp:revision>
  <dcterms:created xsi:type="dcterms:W3CDTF">2010-03-25T14:47:29Z</dcterms:created>
  <dcterms:modified xsi:type="dcterms:W3CDTF">2020-02-16T10:24:21Z</dcterms:modified>
</cp:coreProperties>
</file>